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D388-FBBC-4815-985E-C21A3A882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CC67C-D979-425E-93F3-228C3E1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267B-A55E-4FD2-B414-84CAE708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1589-6675-4B70-8C13-4B8F9751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469AF-0407-44E2-BE24-AC006AFD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540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9EA-8A41-4FEF-AC4B-4B0B2C0B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08DF5-338B-4C08-A61D-391D8E682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6F03A-738D-4A8E-91AD-3D6D0A09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906C-1A0E-4E37-A7FE-3C66E60F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F37E2-87C1-4DCE-9530-6833FA92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256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1AD95-AD71-407E-8244-2EC804BFF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5F0D3-F2E7-4DC8-A44C-F6D644B1C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627C4-10BA-4015-BE29-B79F496F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C7A9-DEA3-468F-A191-ADC9887E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B9C29-3891-4880-ABD5-570317DC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590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1441" y="1109931"/>
            <a:ext cx="9969115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8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D70F-8204-4CB0-9849-41712D67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8E328-F766-4FEB-B352-543296802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334A-5632-422F-ABC7-3684A520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1679-D322-4D69-AC67-10F77AD4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351F-E0F6-4A5F-961D-2854314B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9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EF2E-C7BE-4655-9761-5FCD6009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299F2-546E-43C5-B4E3-C1E57FD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ABF5D-D829-40B2-AEAD-99CC9183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FDC09-1C9C-402A-A768-212A6664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925F1-DC5C-41F1-8318-3901D9AA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9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88A8-3D29-4C3B-AF75-77DDC020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9506-0565-4879-998A-A9435E50B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CA12A-B9BD-42CB-85AD-A0986916C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6C3FF-9580-455F-8BC2-2D643010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EB15-6EF3-4CB2-99D3-9B5BFCB4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1DFFB-29D6-4911-8478-7D7EE4AB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112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2111-D014-44C0-9C62-19A174B3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9871D-8950-467F-8097-836A67C0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58215-B26C-43B4-812E-12E5F590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CB908-7E11-4B7A-9696-4058E015D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4225E-4DCC-428D-9681-4FF7FF281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A42F6-0534-4256-A17D-083259F3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E0491-478A-43BC-8EFF-8261BA0F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E11A7-A054-454F-8217-CF600EDE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191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1617-14C7-47BC-88E7-DE8317A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B6321-88AB-41F3-95D5-DB8A83A9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3B052-A153-4EB9-8ACB-36EC48EB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D949E-660A-4096-B29D-62E93D9A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06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4543A-045A-481B-AAC5-7EFF760E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B1605-E103-4F82-8258-B8F8A650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3B185-36D2-4BE0-9F62-E133AC9F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657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7A56-4503-4424-9422-EF6573F7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A12A5-8BF7-4A30-9C9E-01FDD0EE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EEDA2-03F8-49F0-A28D-3D037FFC6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7D128-70CA-406E-B2C9-05391D22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96674-1C81-4FB1-87EA-F83D674A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29173-A083-401F-AA34-63F7C48E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967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96EF-D490-409B-8650-9B914F21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26388-84C2-4A72-8AEA-AACF50484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E0E33-DC81-43DF-979B-F2D028862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31D5B-3ED7-4C6C-AF24-1CCD736D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A1D0C-FB75-4169-BF33-B1EA1A5C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05523-298B-4550-8D9D-93CD284A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13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502AF-7A37-4A6A-9993-8D42CF56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FA719-2714-4F7E-A7B2-623EBAA8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644F-4DEC-4A04-89CB-D535B6897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F61E-4338-4E86-A7EC-E09CE3B25831}" type="datetimeFigureOut">
              <a:rPr lang="en-ID" smtClean="0"/>
              <a:t>02/09/2020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3D3C-389D-43DC-AA1B-DA122F941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ACF05-2274-4CF9-965F-6D6E822D0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205B-EFCF-4458-B2A6-A0EE119348A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76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2.jp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jpg"/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12" Type="http://schemas.openxmlformats.org/officeDocument/2006/relationships/image" Target="../media/image71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11" Type="http://schemas.openxmlformats.org/officeDocument/2006/relationships/image" Target="../media/image70.jp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jpg"/><Relationship Id="rId9" Type="http://schemas.openxmlformats.org/officeDocument/2006/relationships/image" Target="../media/image68.png"/><Relationship Id="rId14" Type="http://schemas.openxmlformats.org/officeDocument/2006/relationships/image" Target="../media/image7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jpg"/><Relationship Id="rId3" Type="http://schemas.openxmlformats.org/officeDocument/2006/relationships/image" Target="../media/image74.png"/><Relationship Id="rId7" Type="http://schemas.openxmlformats.org/officeDocument/2006/relationships/image" Target="../media/image66.jpg"/><Relationship Id="rId12" Type="http://schemas.openxmlformats.org/officeDocument/2006/relationships/image" Target="../media/image78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11" Type="http://schemas.openxmlformats.org/officeDocument/2006/relationships/image" Target="../media/image77.jpg"/><Relationship Id="rId5" Type="http://schemas.openxmlformats.org/officeDocument/2006/relationships/image" Target="../media/image64.png"/><Relationship Id="rId10" Type="http://schemas.openxmlformats.org/officeDocument/2006/relationships/image" Target="../media/image76.png"/><Relationship Id="rId4" Type="http://schemas.openxmlformats.org/officeDocument/2006/relationships/image" Target="../media/image63.jp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2875" y="2273918"/>
            <a:ext cx="3400985" cy="553976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3530" spc="-9" dirty="0"/>
              <a:t>BIOTEKNOLOGI</a:t>
            </a:r>
            <a:endParaRPr sz="353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1"/>
            <a:ext cx="8069579" cy="3026932"/>
            <a:chOff x="457200" y="3886200"/>
            <a:chExt cx="9145523" cy="3430523"/>
          </a:xfrm>
        </p:grpSpPr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299" y="626632"/>
            <a:ext cx="2395818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Nata de</a:t>
            </a:r>
            <a:r>
              <a:rPr sz="3177" spc="-79" dirty="0">
                <a:solidFill>
                  <a:srgbClr val="0070BF"/>
                </a:solidFill>
              </a:rPr>
              <a:t> </a:t>
            </a:r>
            <a:r>
              <a:rPr sz="3177" spc="-4" dirty="0">
                <a:solidFill>
                  <a:srgbClr val="0070BF"/>
                </a:solidFill>
              </a:rPr>
              <a:t>coco</a:t>
            </a:r>
            <a:endParaRPr sz="3177"/>
          </a:p>
        </p:txBody>
      </p:sp>
      <p:sp>
        <p:nvSpPr>
          <p:cNvPr id="3" name="object 3"/>
          <p:cNvSpPr txBox="1"/>
          <p:nvPr/>
        </p:nvSpPr>
        <p:spPr>
          <a:xfrm>
            <a:off x="2602005" y="1357704"/>
            <a:ext cx="6599144" cy="1314840"/>
          </a:xfrm>
          <a:prstGeom prst="rect">
            <a:avLst/>
          </a:prstGeom>
        </p:spPr>
        <p:txBody>
          <a:bodyPr vert="horz" wrap="square" lIns="0" tIns="82924" rIns="0" bIns="0" rtlCol="0">
            <a:spAutoFit/>
          </a:bodyPr>
          <a:lstStyle/>
          <a:p>
            <a:pPr marL="11206" marR="4483">
              <a:lnSpc>
                <a:spcPts val="2374"/>
              </a:lnSpc>
              <a:spcBef>
                <a:spcPts val="653"/>
              </a:spcBef>
            </a:pPr>
            <a:r>
              <a:rPr sz="2471" spc="-4" dirty="0">
                <a:latin typeface="Arial"/>
                <a:cs typeface="Arial"/>
              </a:rPr>
              <a:t>Nata de </a:t>
            </a:r>
            <a:r>
              <a:rPr sz="2471" dirty="0">
                <a:latin typeface="Arial"/>
                <a:cs typeface="Arial"/>
              </a:rPr>
              <a:t>coco </a:t>
            </a:r>
            <a:r>
              <a:rPr sz="2471" spc="-4" dirty="0">
                <a:latin typeface="Arial"/>
                <a:cs typeface="Arial"/>
              </a:rPr>
              <a:t>merupakan salah satu makanan  olahan kelapa. Pembuatan de </a:t>
            </a:r>
            <a:r>
              <a:rPr sz="2471" dirty="0">
                <a:latin typeface="Arial"/>
                <a:cs typeface="Arial"/>
              </a:rPr>
              <a:t>coco </a:t>
            </a:r>
            <a:r>
              <a:rPr sz="2471" spc="-4" dirty="0">
                <a:latin typeface="Arial"/>
                <a:cs typeface="Arial"/>
              </a:rPr>
              <a:t>merupakan  suatu proses fermentasi air kelapa oleh bakteri  </a:t>
            </a:r>
            <a:r>
              <a:rPr sz="2471" i="1" spc="-4" dirty="0">
                <a:latin typeface="Arial"/>
                <a:cs typeface="Arial"/>
              </a:rPr>
              <a:t>Acetobacter</a:t>
            </a:r>
            <a:r>
              <a:rPr sz="2471" i="1" spc="-26" dirty="0">
                <a:latin typeface="Arial"/>
                <a:cs typeface="Arial"/>
              </a:rPr>
              <a:t> </a:t>
            </a:r>
            <a:r>
              <a:rPr sz="2471" i="1" spc="-4" dirty="0">
                <a:latin typeface="Arial"/>
                <a:cs typeface="Arial"/>
              </a:rPr>
              <a:t>xylinum.</a:t>
            </a:r>
            <a:endParaRPr sz="2471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61883" y="2891117"/>
            <a:ext cx="8069916" cy="3565151"/>
            <a:chOff x="457200" y="3276600"/>
            <a:chExt cx="9145905" cy="4040504"/>
          </a:xfrm>
        </p:grpSpPr>
        <p:sp>
          <p:nvSpPr>
            <p:cNvPr id="5" name="object 5"/>
            <p:cNvSpPr/>
            <p:nvPr/>
          </p:nvSpPr>
          <p:spPr>
            <a:xfrm>
              <a:off x="6096000" y="3428999"/>
              <a:ext cx="2133600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371600" y="3276600"/>
              <a:ext cx="2971800" cy="611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3886199"/>
              <a:ext cx="9145523" cy="34305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1472183" y="3886199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3886199"/>
              <a:ext cx="2133599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0" y="5410199"/>
              <a:ext cx="2132075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1600" y="3886199"/>
              <a:ext cx="2971800" cy="2362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299" y="761102"/>
            <a:ext cx="1322294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9" dirty="0">
                <a:solidFill>
                  <a:srgbClr val="0070BF"/>
                </a:solidFill>
              </a:rPr>
              <a:t>O</a:t>
            </a:r>
            <a:r>
              <a:rPr sz="3177" spc="-4" dirty="0">
                <a:solidFill>
                  <a:srgbClr val="0070BF"/>
                </a:solidFill>
              </a:rPr>
              <a:t>ncom</a:t>
            </a:r>
            <a:endParaRPr sz="3177"/>
          </a:p>
        </p:txBody>
      </p:sp>
      <p:sp>
        <p:nvSpPr>
          <p:cNvPr id="3" name="object 3"/>
          <p:cNvSpPr txBox="1"/>
          <p:nvPr/>
        </p:nvSpPr>
        <p:spPr>
          <a:xfrm>
            <a:off x="2669241" y="1434353"/>
            <a:ext cx="6390154" cy="164092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2118" spc="-4" dirty="0">
                <a:latin typeface="Arial"/>
                <a:cs typeface="Arial"/>
              </a:rPr>
              <a:t>Bahan dasar oncom adalah ampas tahu, yaitu ampas  kedelai yang difermentasi dengan jamur </a:t>
            </a:r>
            <a:r>
              <a:rPr sz="2118" i="1" spc="-4" dirty="0">
                <a:latin typeface="Arial"/>
                <a:cs typeface="Arial"/>
              </a:rPr>
              <a:t>Neurospora  sitophila</a:t>
            </a:r>
            <a:r>
              <a:rPr sz="2118" spc="-4" dirty="0">
                <a:latin typeface="Arial"/>
                <a:cs typeface="Arial"/>
              </a:rPr>
              <a:t>. Disamping sebagai bahan makanan, jamur  </a:t>
            </a:r>
            <a:r>
              <a:rPr sz="2118" i="1" spc="-4" dirty="0">
                <a:latin typeface="Arial"/>
                <a:cs typeface="Arial"/>
              </a:rPr>
              <a:t>Neurospora sitophila </a:t>
            </a:r>
            <a:r>
              <a:rPr sz="2118" spc="-4" dirty="0">
                <a:latin typeface="Arial"/>
                <a:cs typeface="Arial"/>
              </a:rPr>
              <a:t>dapat menghasilkan zat warna  merah atau</a:t>
            </a:r>
            <a:r>
              <a:rPr sz="2118" spc="-9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oranye.</a:t>
            </a:r>
            <a:endParaRPr sz="2118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600200" y="4419600"/>
              <a:ext cx="2862072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980" y="678459"/>
            <a:ext cx="740149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R</a:t>
            </a:r>
            <a:r>
              <a:rPr sz="3177" dirty="0">
                <a:solidFill>
                  <a:srgbClr val="0070BF"/>
                </a:solidFill>
              </a:rPr>
              <a:t>o</a:t>
            </a:r>
            <a:r>
              <a:rPr sz="3177" spc="-4" dirty="0">
                <a:solidFill>
                  <a:srgbClr val="0070BF"/>
                </a:solidFill>
              </a:rPr>
              <a:t>ti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52980" y="1546501"/>
            <a:ext cx="7211545" cy="3912934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331151" indent="-320505">
              <a:spcBef>
                <a:spcPts val="424"/>
              </a:spcBef>
              <a:buChar char="-"/>
              <a:tabLst>
                <a:tab pos="331151" algn="l"/>
                <a:tab pos="331712" algn="l"/>
              </a:tabLst>
            </a:pPr>
            <a:r>
              <a:rPr sz="2824" spc="-4" dirty="0">
                <a:latin typeface="Arial"/>
                <a:cs typeface="Arial"/>
              </a:rPr>
              <a:t>Roti terbuat dari tepung</a:t>
            </a:r>
            <a:r>
              <a:rPr sz="2824" spc="-57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gandum</a:t>
            </a:r>
            <a:endParaRPr sz="2824">
              <a:latin typeface="Arial"/>
              <a:cs typeface="Arial"/>
            </a:endParaRPr>
          </a:p>
          <a:p>
            <a:pPr marL="331151" indent="-320505">
              <a:lnSpc>
                <a:spcPts val="3221"/>
              </a:lnSpc>
              <a:spcBef>
                <a:spcPts val="340"/>
              </a:spcBef>
              <a:buChar char="-"/>
              <a:tabLst>
                <a:tab pos="331151" algn="l"/>
                <a:tab pos="331712" algn="l"/>
              </a:tabLst>
            </a:pPr>
            <a:r>
              <a:rPr sz="2824" spc="-4" dirty="0">
                <a:latin typeface="Arial"/>
                <a:cs typeface="Arial"/>
              </a:rPr>
              <a:t>Difermentasi dengan </a:t>
            </a:r>
            <a:r>
              <a:rPr sz="2824" b="1" i="1" spc="-4" dirty="0">
                <a:latin typeface="Arial"/>
                <a:cs typeface="Arial"/>
              </a:rPr>
              <a:t>yeast </a:t>
            </a:r>
            <a:r>
              <a:rPr sz="2824" spc="-4" dirty="0">
                <a:latin typeface="Arial"/>
                <a:cs typeface="Arial"/>
              </a:rPr>
              <a:t>atau</a:t>
            </a:r>
            <a:r>
              <a:rPr sz="2824" spc="-79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khamir</a:t>
            </a:r>
            <a:endParaRPr sz="2824">
              <a:latin typeface="Arial"/>
              <a:cs typeface="Arial"/>
            </a:endParaRPr>
          </a:p>
          <a:p>
            <a:pPr marL="331151">
              <a:lnSpc>
                <a:spcPts val="3221"/>
              </a:lnSpc>
            </a:pPr>
            <a:r>
              <a:rPr sz="2824" i="1" spc="-4" dirty="0">
                <a:latin typeface="Arial"/>
                <a:cs typeface="Arial"/>
              </a:rPr>
              <a:t>Saccharomyces</a:t>
            </a:r>
            <a:r>
              <a:rPr sz="2824" i="1" spc="-44" dirty="0">
                <a:latin typeface="Arial"/>
                <a:cs typeface="Arial"/>
              </a:rPr>
              <a:t> </a:t>
            </a:r>
            <a:r>
              <a:rPr sz="2824" i="1" spc="-4" dirty="0">
                <a:latin typeface="Arial"/>
                <a:cs typeface="Arial"/>
              </a:rPr>
              <a:t>cerevisiae</a:t>
            </a:r>
            <a:endParaRPr sz="2824">
              <a:latin typeface="Arial"/>
              <a:cs typeface="Arial"/>
            </a:endParaRPr>
          </a:p>
          <a:p>
            <a:pPr marL="331151" marR="4483" indent="-320505">
              <a:lnSpc>
                <a:spcPts val="3053"/>
              </a:lnSpc>
              <a:spcBef>
                <a:spcPts val="719"/>
              </a:spcBef>
              <a:buFont typeface="Arial"/>
              <a:buChar char="-"/>
              <a:tabLst>
                <a:tab pos="331151" algn="l"/>
                <a:tab pos="331712" algn="l"/>
              </a:tabLst>
            </a:pPr>
            <a:r>
              <a:rPr sz="2824" i="1" spc="-4" dirty="0">
                <a:latin typeface="Arial"/>
                <a:cs typeface="Arial"/>
              </a:rPr>
              <a:t>Y</a:t>
            </a:r>
            <a:r>
              <a:rPr sz="2824" b="1" i="1" spc="-4" dirty="0">
                <a:latin typeface="Arial"/>
                <a:cs typeface="Arial"/>
              </a:rPr>
              <a:t>east </a:t>
            </a:r>
            <a:r>
              <a:rPr sz="2824" spc="-4" dirty="0">
                <a:latin typeface="Arial"/>
                <a:cs typeface="Arial"/>
              </a:rPr>
              <a:t>atau Khamir ini memafaatkan gula  sebagai makanannya yang akan dioksidasi  dan akhirnya menghasilkan</a:t>
            </a:r>
            <a:r>
              <a:rPr sz="2824" spc="-53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karbondioksida</a:t>
            </a:r>
            <a:endParaRPr sz="2824">
              <a:latin typeface="Arial"/>
              <a:cs typeface="Arial"/>
            </a:endParaRPr>
          </a:p>
          <a:p>
            <a:pPr marL="331151" marR="347401" indent="-320505">
              <a:lnSpc>
                <a:spcPts val="3053"/>
              </a:lnSpc>
              <a:spcBef>
                <a:spcPts val="671"/>
              </a:spcBef>
              <a:buFont typeface="Arial"/>
              <a:buChar char="-"/>
              <a:tabLst>
                <a:tab pos="429207" algn="l"/>
                <a:tab pos="429769" algn="l"/>
              </a:tabLst>
            </a:pPr>
            <a:r>
              <a:rPr sz="1588" dirty="0"/>
              <a:t>	</a:t>
            </a:r>
            <a:r>
              <a:rPr sz="2824" spc="-4" dirty="0">
                <a:latin typeface="Arial"/>
                <a:cs typeface="Arial"/>
              </a:rPr>
              <a:t>Karbondioksida membentuk</a:t>
            </a:r>
            <a:r>
              <a:rPr sz="2824" spc="-79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gelombang-  gelombang yang terperangkap dalam  adonan roti sehingga akan</a:t>
            </a:r>
            <a:r>
              <a:rPr sz="2824" spc="-84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mengembang</a:t>
            </a:r>
            <a:endParaRPr sz="282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013" y="895573"/>
            <a:ext cx="897031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353" dirty="0">
                <a:solidFill>
                  <a:srgbClr val="0070BF"/>
                </a:solidFill>
              </a:rPr>
              <a:t>T</a:t>
            </a:r>
            <a:r>
              <a:rPr sz="3177" spc="-4" dirty="0">
                <a:solidFill>
                  <a:srgbClr val="0070BF"/>
                </a:solidFill>
              </a:rPr>
              <a:t>ape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52980" y="1853733"/>
            <a:ext cx="7587503" cy="3893509"/>
          </a:xfrm>
          <a:prstGeom prst="rect">
            <a:avLst/>
          </a:prstGeom>
        </p:spPr>
        <p:txBody>
          <a:bodyPr vert="horz" wrap="square" lIns="0" tIns="59951" rIns="0" bIns="0" rtlCol="0">
            <a:spAutoFit/>
          </a:bodyPr>
          <a:lstStyle/>
          <a:p>
            <a:pPr marL="331151" marR="642692" indent="-320505">
              <a:lnSpc>
                <a:spcPts val="3053"/>
              </a:lnSpc>
              <a:spcBef>
                <a:spcPts val="472"/>
              </a:spcBef>
              <a:buChar char="-"/>
              <a:tabLst>
                <a:tab pos="331151" algn="l"/>
                <a:tab pos="331712" algn="l"/>
              </a:tabLst>
            </a:pPr>
            <a:r>
              <a:rPr sz="2824" spc="-84" dirty="0">
                <a:latin typeface="Arial"/>
                <a:cs typeface="Arial"/>
              </a:rPr>
              <a:t>Tape </a:t>
            </a:r>
            <a:r>
              <a:rPr sz="2824" spc="-4" dirty="0">
                <a:latin typeface="Arial"/>
                <a:cs typeface="Arial"/>
              </a:rPr>
              <a:t>terbuat dari ketela pohon atau ketan  hitam</a:t>
            </a:r>
            <a:endParaRPr sz="2824">
              <a:latin typeface="Arial"/>
              <a:cs typeface="Arial"/>
            </a:endParaRPr>
          </a:p>
          <a:p>
            <a:pPr marL="429207" indent="-418562">
              <a:spcBef>
                <a:spcPts val="291"/>
              </a:spcBef>
              <a:buChar char="-"/>
              <a:tabLst>
                <a:tab pos="429207" algn="l"/>
                <a:tab pos="429769" algn="l"/>
              </a:tabLst>
            </a:pPr>
            <a:r>
              <a:rPr sz="2824" spc="-4" dirty="0">
                <a:latin typeface="Arial"/>
                <a:cs typeface="Arial"/>
              </a:rPr>
              <a:t>Difermentasikan dengan</a:t>
            </a:r>
            <a:r>
              <a:rPr sz="2824" spc="-49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ragi.</a:t>
            </a:r>
            <a:endParaRPr sz="2824">
              <a:latin typeface="Arial"/>
              <a:cs typeface="Arial"/>
            </a:endParaRPr>
          </a:p>
          <a:p>
            <a:pPr marL="331151" marR="4483" indent="-320505">
              <a:lnSpc>
                <a:spcPts val="3053"/>
              </a:lnSpc>
              <a:spcBef>
                <a:spcPts val="719"/>
              </a:spcBef>
              <a:buFont typeface="Arial"/>
              <a:buChar char="-"/>
              <a:tabLst>
                <a:tab pos="429207" algn="l"/>
                <a:tab pos="429769" algn="l"/>
              </a:tabLst>
            </a:pPr>
            <a:r>
              <a:rPr sz="1588" dirty="0"/>
              <a:t>	</a:t>
            </a:r>
            <a:r>
              <a:rPr sz="2824" spc="-4" dirty="0">
                <a:latin typeface="Arial"/>
                <a:cs typeface="Arial"/>
              </a:rPr>
              <a:t>Ragi merupakan mikroorganisme yang dapat  menghasilkan enzim untuk mengubah </a:t>
            </a:r>
            <a:r>
              <a:rPr sz="2824" dirty="0">
                <a:latin typeface="Arial"/>
                <a:cs typeface="Arial"/>
              </a:rPr>
              <a:t>zat  </a:t>
            </a:r>
            <a:r>
              <a:rPr sz="2824" spc="-4" dirty="0">
                <a:latin typeface="Arial"/>
                <a:cs typeface="Arial"/>
              </a:rPr>
              <a:t>tepung menjadi</a:t>
            </a:r>
            <a:r>
              <a:rPr sz="2824" spc="-31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gula.</a:t>
            </a:r>
            <a:endParaRPr sz="2824">
              <a:latin typeface="Arial"/>
              <a:cs typeface="Arial"/>
            </a:endParaRPr>
          </a:p>
          <a:p>
            <a:pPr marL="331151" marR="42024" indent="-320505">
              <a:lnSpc>
                <a:spcPts val="3053"/>
              </a:lnSpc>
              <a:spcBef>
                <a:spcPts val="666"/>
              </a:spcBef>
              <a:buChar char="-"/>
              <a:tabLst>
                <a:tab pos="331151" algn="l"/>
                <a:tab pos="331712" algn="l"/>
              </a:tabLst>
            </a:pPr>
            <a:r>
              <a:rPr sz="2824" spc="-4" dirty="0">
                <a:latin typeface="Arial"/>
                <a:cs typeface="Arial"/>
              </a:rPr>
              <a:t>Selanjutnya gula diubah menjadi alkohol. Bila  disimpan lama, alkohol akan diubah menjadi  asam oleh bakteri asam</a:t>
            </a:r>
            <a:r>
              <a:rPr sz="2824" spc="-62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cuka.</a:t>
            </a:r>
            <a:endParaRPr sz="282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980" y="678459"/>
            <a:ext cx="1233207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353" dirty="0">
                <a:solidFill>
                  <a:srgbClr val="0070BF"/>
                </a:solidFill>
              </a:rPr>
              <a:t>T</a:t>
            </a:r>
            <a:r>
              <a:rPr sz="3177" spc="-4" dirty="0">
                <a:solidFill>
                  <a:srgbClr val="0070BF"/>
                </a:solidFill>
              </a:rPr>
              <a:t>empe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52979" y="1810702"/>
            <a:ext cx="7207624" cy="2963835"/>
          </a:xfrm>
          <a:prstGeom prst="rect">
            <a:avLst/>
          </a:prstGeom>
        </p:spPr>
        <p:txBody>
          <a:bodyPr vert="horz" wrap="square" lIns="0" tIns="94689" rIns="0" bIns="0" rtlCol="0">
            <a:spAutoFit/>
          </a:bodyPr>
          <a:lstStyle/>
          <a:p>
            <a:pPr marL="331151" marR="4483" indent="-320505">
              <a:lnSpc>
                <a:spcPts val="2709"/>
              </a:lnSpc>
              <a:spcBef>
                <a:spcPts val="745"/>
              </a:spcBef>
              <a:buChar char="-"/>
              <a:tabLst>
                <a:tab pos="331151" algn="l"/>
                <a:tab pos="331712" algn="l"/>
              </a:tabLst>
            </a:pPr>
            <a:r>
              <a:rPr sz="2824" spc="-4" dirty="0">
                <a:latin typeface="Arial"/>
                <a:cs typeface="Arial"/>
              </a:rPr>
              <a:t>Bahan dasar untuk membuat tempe</a:t>
            </a:r>
            <a:r>
              <a:rPr sz="2824" spc="-84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adalah  kacang</a:t>
            </a:r>
            <a:r>
              <a:rPr sz="2824" spc="-40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kedelai</a:t>
            </a:r>
            <a:endParaRPr sz="2824">
              <a:latin typeface="Arial"/>
              <a:cs typeface="Arial"/>
            </a:endParaRPr>
          </a:p>
          <a:p>
            <a:pPr marL="331151" marR="220206" indent="-320505">
              <a:lnSpc>
                <a:spcPct val="80000"/>
              </a:lnSpc>
              <a:spcBef>
                <a:spcPts val="702"/>
              </a:spcBef>
              <a:buChar char="-"/>
              <a:tabLst>
                <a:tab pos="331151" algn="l"/>
                <a:tab pos="331712" algn="l"/>
              </a:tabLst>
            </a:pPr>
            <a:r>
              <a:rPr sz="2824" spc="-4" dirty="0">
                <a:latin typeface="Arial"/>
                <a:cs typeface="Arial"/>
              </a:rPr>
              <a:t>Ragi tempe atau jamur (</a:t>
            </a:r>
            <a:r>
              <a:rPr sz="2824" i="1" spc="-4" dirty="0">
                <a:latin typeface="Arial"/>
                <a:cs typeface="Arial"/>
              </a:rPr>
              <a:t>Rhizopus oryzae)  </a:t>
            </a:r>
            <a:r>
              <a:rPr sz="2824" spc="-4" dirty="0">
                <a:latin typeface="Arial"/>
                <a:cs typeface="Arial"/>
              </a:rPr>
              <a:t>akan mencernakan kedelai dengan </a:t>
            </a:r>
            <a:r>
              <a:rPr sz="2824" dirty="0">
                <a:latin typeface="Arial"/>
                <a:cs typeface="Arial"/>
              </a:rPr>
              <a:t>cara  </a:t>
            </a:r>
            <a:r>
              <a:rPr sz="2824" spc="-4" dirty="0">
                <a:latin typeface="Arial"/>
                <a:cs typeface="Arial"/>
              </a:rPr>
              <a:t>mengubah protein kompleks pada kacang  kedelai yang berbentuk keras menjadi  protein sederhana yang lebih lunak  sehingga mudah dicerna oleh</a:t>
            </a:r>
            <a:r>
              <a:rPr sz="2824" spc="-49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manusia</a:t>
            </a:r>
            <a:endParaRPr sz="282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2133600" y="914400"/>
              <a:ext cx="5096255" cy="29733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2133600" y="3886200"/>
              <a:ext cx="5096255" cy="26487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012" y="693868"/>
            <a:ext cx="1397374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300" dirty="0">
                <a:solidFill>
                  <a:srgbClr val="0070BF"/>
                </a:solidFill>
              </a:rPr>
              <a:t>Y</a:t>
            </a:r>
            <a:r>
              <a:rPr sz="3177" spc="-4" dirty="0">
                <a:solidFill>
                  <a:srgbClr val="0070BF"/>
                </a:solidFill>
              </a:rPr>
              <a:t>oghurt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2268388"/>
          </a:xfrm>
          <a:prstGeom prst="rect">
            <a:avLst/>
          </a:prstGeom>
        </p:spPr>
        <p:txBody>
          <a:bodyPr vert="horz" wrap="square" lIns="0" tIns="94689" rIns="0" bIns="0" rtlCol="0">
            <a:spAutoFit/>
          </a:bodyPr>
          <a:lstStyle/>
          <a:p>
            <a:pPr marL="763160" marR="382141" indent="-394468">
              <a:lnSpc>
                <a:spcPts val="2709"/>
              </a:lnSpc>
              <a:spcBef>
                <a:spcPts val="745"/>
              </a:spcBef>
              <a:buChar char="-"/>
              <a:tabLst>
                <a:tab pos="763160" algn="l"/>
                <a:tab pos="763722" algn="l"/>
              </a:tabLst>
            </a:pPr>
            <a:r>
              <a:rPr spc="-4" dirty="0"/>
              <a:t>Susu asam atau yoghurt terbuat dari air  </a:t>
            </a:r>
            <a:r>
              <a:rPr dirty="0"/>
              <a:t>susu </a:t>
            </a:r>
            <a:r>
              <a:rPr spc="-4" dirty="0"/>
              <a:t>yang lemaknya dibuang,</a:t>
            </a:r>
            <a:r>
              <a:rPr spc="-79" dirty="0"/>
              <a:t> </a:t>
            </a:r>
            <a:r>
              <a:rPr spc="-4" dirty="0"/>
              <a:t>selanjutnya  </a:t>
            </a:r>
            <a:r>
              <a:rPr dirty="0"/>
              <a:t>susu </a:t>
            </a:r>
            <a:r>
              <a:rPr spc="-4" dirty="0"/>
              <a:t>difermentasi dengan bakteri asam  laktat </a:t>
            </a:r>
            <a:r>
              <a:rPr i="1" spc="-4" dirty="0">
                <a:latin typeface="Arial"/>
                <a:cs typeface="Arial"/>
              </a:rPr>
              <a:t>Lactoballus bulgaricus</a:t>
            </a:r>
            <a:r>
              <a:rPr spc="-4" dirty="0"/>
              <a:t>. dan  </a:t>
            </a:r>
            <a:r>
              <a:rPr i="1" spc="-4" dirty="0">
                <a:latin typeface="Arial"/>
                <a:cs typeface="Arial"/>
              </a:rPr>
              <a:t>Sterptococcus</a:t>
            </a:r>
            <a:r>
              <a:rPr i="1" spc="-57" dirty="0">
                <a:latin typeface="Arial"/>
                <a:cs typeface="Arial"/>
              </a:rPr>
              <a:t> </a:t>
            </a:r>
            <a:r>
              <a:rPr i="1" spc="-4" dirty="0">
                <a:latin typeface="Arial"/>
                <a:cs typeface="Arial"/>
              </a:rPr>
              <a:t>thermophillus.</a:t>
            </a:r>
          </a:p>
          <a:p>
            <a:pPr marL="763160" marR="4483" indent="-394468">
              <a:lnSpc>
                <a:spcPct val="80000"/>
              </a:lnSpc>
              <a:spcBef>
                <a:spcPts val="710"/>
              </a:spcBef>
              <a:buChar char="-"/>
              <a:tabLst>
                <a:tab pos="763160" algn="l"/>
                <a:tab pos="763722" algn="l"/>
              </a:tabLst>
            </a:pPr>
            <a:r>
              <a:rPr spc="-4" dirty="0"/>
              <a:t>aktivitas bakteri ini menyebabkan keasaman  </a:t>
            </a:r>
            <a:r>
              <a:rPr dirty="0"/>
              <a:t>susu </a:t>
            </a:r>
            <a:r>
              <a:rPr spc="-4" dirty="0"/>
              <a:t>menurun. Setelah itu </a:t>
            </a:r>
            <a:r>
              <a:rPr dirty="0"/>
              <a:t>susu </a:t>
            </a:r>
            <a:r>
              <a:rPr spc="-4" dirty="0"/>
              <a:t>di tambah  cita </a:t>
            </a:r>
            <a:r>
              <a:rPr dirty="0"/>
              <a:t>rasa</a:t>
            </a:r>
            <a:r>
              <a:rPr spc="-44" dirty="0"/>
              <a:t> </a:t>
            </a:r>
            <a:r>
              <a:rPr spc="-4" dirty="0"/>
              <a:t>buah.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5294" y="403412"/>
            <a:ext cx="7663703" cy="3027268"/>
            <a:chOff x="914400" y="457200"/>
            <a:chExt cx="8685530" cy="3430904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1409700"/>
              <a:ext cx="2741675" cy="798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600200" y="1409700"/>
              <a:ext cx="4265675" cy="798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3657600" y="1409700"/>
              <a:ext cx="3717035" cy="798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5867400" y="1409700"/>
              <a:ext cx="3122675" cy="798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7376159" y="1409700"/>
              <a:ext cx="1613915" cy="7985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0" y="2819400"/>
              <a:ext cx="2741675" cy="507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2819400"/>
              <a:ext cx="4265675" cy="5074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7600" y="2819400"/>
              <a:ext cx="3717035" cy="5074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7400" y="2819400"/>
              <a:ext cx="3122675" cy="5074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6159" y="2819400"/>
              <a:ext cx="1613915" cy="5074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387" y="819911"/>
              <a:ext cx="8077200" cy="597535"/>
            </a:xfrm>
            <a:custGeom>
              <a:avLst/>
              <a:gdLst/>
              <a:ahLst/>
              <a:cxnLst/>
              <a:rect l="l" t="t" r="r" b="b"/>
              <a:pathLst>
                <a:path w="8077200" h="597535">
                  <a:moveTo>
                    <a:pt x="8077200" y="583692"/>
                  </a:moveTo>
                  <a:lnTo>
                    <a:pt x="0" y="583692"/>
                  </a:lnTo>
                  <a:lnTo>
                    <a:pt x="0" y="597408"/>
                  </a:lnTo>
                  <a:lnTo>
                    <a:pt x="8077200" y="597408"/>
                  </a:lnTo>
                  <a:lnTo>
                    <a:pt x="8077200" y="583692"/>
                  </a:lnTo>
                  <a:close/>
                </a:path>
                <a:path w="8077200" h="597535">
                  <a:moveTo>
                    <a:pt x="807720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077200" y="12192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3890A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29460" y="752138"/>
            <a:ext cx="27454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spc="-9" dirty="0">
                <a:latin typeface="Arial"/>
                <a:cs typeface="Arial"/>
              </a:rPr>
              <a:t>No</a:t>
            </a:r>
            <a:r>
              <a:rPr sz="1235" b="1" spc="-4" dirty="0">
                <a:latin typeface="Arial"/>
                <a:cs typeface="Arial"/>
              </a:rPr>
              <a:t>.</a:t>
            </a:r>
            <a:endParaRPr sz="123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3648" y="752138"/>
            <a:ext cx="110826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spc="-4" dirty="0">
                <a:latin typeface="Arial"/>
                <a:cs typeface="Arial"/>
              </a:rPr>
              <a:t>Bahan</a:t>
            </a:r>
            <a:r>
              <a:rPr sz="1235" b="1" spc="-75" dirty="0">
                <a:latin typeface="Arial"/>
                <a:cs typeface="Arial"/>
              </a:rPr>
              <a:t> </a:t>
            </a:r>
            <a:r>
              <a:rPr sz="1235" b="1" spc="-4" dirty="0">
                <a:latin typeface="Arial"/>
                <a:cs typeface="Arial"/>
              </a:rPr>
              <a:t>Pangan</a:t>
            </a:r>
            <a:endParaRPr sz="123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1131" y="752138"/>
            <a:ext cx="1234888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spc="-4" dirty="0">
                <a:latin typeface="Arial"/>
                <a:cs typeface="Arial"/>
              </a:rPr>
              <a:t>Mikroorganisme</a:t>
            </a:r>
            <a:endParaRPr sz="123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23131" y="752138"/>
            <a:ext cx="754156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G</a:t>
            </a:r>
            <a:r>
              <a:rPr sz="1235" b="1" spc="-9" dirty="0">
                <a:latin typeface="Arial"/>
                <a:cs typeface="Arial"/>
              </a:rPr>
              <a:t>o</a:t>
            </a:r>
            <a:r>
              <a:rPr sz="1235" b="1" dirty="0">
                <a:latin typeface="Arial"/>
                <a:cs typeface="Arial"/>
              </a:rPr>
              <a:t>l</a:t>
            </a:r>
            <a:r>
              <a:rPr sz="1235" b="1" spc="-9" dirty="0">
                <a:latin typeface="Arial"/>
                <a:cs typeface="Arial"/>
              </a:rPr>
              <a:t>ong</a:t>
            </a:r>
            <a:r>
              <a:rPr sz="1235" b="1" dirty="0">
                <a:latin typeface="Arial"/>
                <a:cs typeface="Arial"/>
              </a:rPr>
              <a:t>an</a:t>
            </a:r>
            <a:endParaRPr sz="123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97236" y="752138"/>
            <a:ext cx="562535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P</a:t>
            </a:r>
            <a:r>
              <a:rPr sz="1235" b="1" spc="4" dirty="0">
                <a:latin typeface="Arial"/>
                <a:cs typeface="Arial"/>
              </a:rPr>
              <a:t>r</a:t>
            </a:r>
            <a:r>
              <a:rPr sz="1235" b="1" spc="-9" dirty="0">
                <a:latin typeface="Arial"/>
                <a:cs typeface="Arial"/>
              </a:rPr>
              <a:t>odu</a:t>
            </a:r>
            <a:r>
              <a:rPr sz="1235" b="1" dirty="0">
                <a:latin typeface="Arial"/>
                <a:cs typeface="Arial"/>
              </a:rPr>
              <a:t>k</a:t>
            </a:r>
            <a:endParaRPr sz="123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0000" y="1267610"/>
            <a:ext cx="15408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dirty="0">
                <a:latin typeface="Arial"/>
                <a:cs typeface="Arial"/>
              </a:rPr>
              <a:t>1.</a:t>
            </a:r>
            <a:endParaRPr sz="123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9888" y="1267610"/>
            <a:ext cx="381559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4" dirty="0">
                <a:latin typeface="Arial"/>
                <a:cs typeface="Arial"/>
              </a:rPr>
              <a:t>Su</a:t>
            </a:r>
            <a:r>
              <a:rPr sz="1235" dirty="0">
                <a:latin typeface="Arial"/>
                <a:cs typeface="Arial"/>
              </a:rPr>
              <a:t>su</a:t>
            </a:r>
            <a:endParaRPr sz="123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90000" y="1973580"/>
            <a:ext cx="15408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dirty="0">
                <a:latin typeface="Arial"/>
                <a:cs typeface="Arial"/>
              </a:rPr>
              <a:t>2.</a:t>
            </a:r>
            <a:endParaRPr sz="123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9888" y="1973580"/>
            <a:ext cx="546287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4" dirty="0">
                <a:latin typeface="Arial"/>
                <a:cs typeface="Arial"/>
              </a:rPr>
              <a:t>Kedelai</a:t>
            </a:r>
            <a:endParaRPr sz="123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4121" y="1267609"/>
            <a:ext cx="1223682" cy="110320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>
              <a:spcBef>
                <a:spcPts val="93"/>
              </a:spcBef>
            </a:pPr>
            <a:r>
              <a:rPr sz="1235" i="1" dirty="0">
                <a:latin typeface="Arial"/>
                <a:cs typeface="Arial"/>
              </a:rPr>
              <a:t>Lactobacillus </a:t>
            </a:r>
            <a:r>
              <a:rPr sz="1235" dirty="0">
                <a:latin typeface="Arial"/>
                <a:cs typeface="Arial"/>
              </a:rPr>
              <a:t>sp  </a:t>
            </a:r>
            <a:r>
              <a:rPr sz="1235" i="1" dirty="0">
                <a:latin typeface="Arial"/>
                <a:cs typeface="Arial"/>
              </a:rPr>
              <a:t>Streptococcus</a:t>
            </a:r>
            <a:r>
              <a:rPr sz="1235" i="1" spc="-119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  </a:t>
            </a:r>
            <a:r>
              <a:rPr sz="1235" i="1" dirty="0">
                <a:latin typeface="Arial"/>
                <a:cs typeface="Arial"/>
              </a:rPr>
              <a:t>Penicillium</a:t>
            </a:r>
            <a:r>
              <a:rPr sz="1235" i="1" spc="-40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</a:t>
            </a:r>
            <a:endParaRPr sz="1235">
              <a:latin typeface="Arial"/>
              <a:cs typeface="Arial"/>
            </a:endParaRPr>
          </a:p>
          <a:p>
            <a:pPr marL="11206">
              <a:spcBef>
                <a:spcPts val="1107"/>
              </a:spcBef>
            </a:pPr>
            <a:r>
              <a:rPr sz="1235" i="1" spc="-4" dirty="0">
                <a:latin typeface="Arial"/>
                <a:cs typeface="Arial"/>
              </a:rPr>
              <a:t>Rhizopus</a:t>
            </a:r>
            <a:r>
              <a:rPr sz="1235" i="1" spc="-9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</a:t>
            </a:r>
            <a:endParaRPr sz="1235">
              <a:latin typeface="Arial"/>
              <a:cs typeface="Arial"/>
            </a:endParaRPr>
          </a:p>
          <a:p>
            <a:pPr marL="11206"/>
            <a:r>
              <a:rPr sz="1235" i="1" dirty="0">
                <a:latin typeface="Arial"/>
                <a:cs typeface="Arial"/>
              </a:rPr>
              <a:t>Aspergillus</a:t>
            </a:r>
            <a:r>
              <a:rPr sz="1235" i="1" spc="-53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</a:t>
            </a:r>
            <a:endParaRPr sz="123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3945" y="1267609"/>
            <a:ext cx="512669" cy="110320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algn="just">
              <a:spcBef>
                <a:spcPts val="93"/>
              </a:spcBef>
            </a:pPr>
            <a:r>
              <a:rPr sz="1235" spc="-4" dirty="0">
                <a:latin typeface="Arial"/>
                <a:cs typeface="Arial"/>
              </a:rPr>
              <a:t>Ba</a:t>
            </a:r>
            <a:r>
              <a:rPr sz="1235" dirty="0">
                <a:latin typeface="Arial"/>
                <a:cs typeface="Arial"/>
              </a:rPr>
              <a:t>kteri  </a:t>
            </a:r>
            <a:r>
              <a:rPr sz="1235" spc="-4" dirty="0">
                <a:latin typeface="Arial"/>
                <a:cs typeface="Arial"/>
              </a:rPr>
              <a:t>Ba</a:t>
            </a:r>
            <a:r>
              <a:rPr sz="1235" dirty="0">
                <a:latin typeface="Arial"/>
                <a:cs typeface="Arial"/>
              </a:rPr>
              <a:t>kteri  Jamur</a:t>
            </a:r>
            <a:endParaRPr sz="1235">
              <a:latin typeface="Arial"/>
              <a:cs typeface="Arial"/>
            </a:endParaRPr>
          </a:p>
          <a:p>
            <a:pPr marL="11206" marR="57152">
              <a:spcBef>
                <a:spcPts val="1107"/>
              </a:spcBef>
            </a:pPr>
            <a:r>
              <a:rPr sz="1235" spc="4" dirty="0">
                <a:latin typeface="Arial"/>
                <a:cs typeface="Arial"/>
              </a:rPr>
              <a:t>J</a:t>
            </a:r>
            <a:r>
              <a:rPr sz="1235" dirty="0">
                <a:latin typeface="Arial"/>
                <a:cs typeface="Arial"/>
              </a:rPr>
              <a:t>a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ur  jamur</a:t>
            </a:r>
            <a:endParaRPr sz="123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35203" y="1267609"/>
            <a:ext cx="634813" cy="110320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>
              <a:spcBef>
                <a:spcPts val="93"/>
              </a:spcBef>
            </a:pPr>
            <a:r>
              <a:rPr sz="1235" spc="-22" dirty="0">
                <a:latin typeface="Arial"/>
                <a:cs typeface="Arial"/>
              </a:rPr>
              <a:t>Yogurt  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en</a:t>
            </a:r>
            <a:r>
              <a:rPr sz="1235" spc="4" dirty="0">
                <a:latin typeface="Arial"/>
                <a:cs typeface="Arial"/>
              </a:rPr>
              <a:t>t</a:t>
            </a:r>
            <a:r>
              <a:rPr sz="1235" dirty="0">
                <a:latin typeface="Arial"/>
                <a:cs typeface="Arial"/>
              </a:rPr>
              <a:t>ega  </a:t>
            </a:r>
            <a:r>
              <a:rPr sz="1235" spc="-4" dirty="0">
                <a:latin typeface="Arial"/>
                <a:cs typeface="Arial"/>
              </a:rPr>
              <a:t>Keju</a:t>
            </a:r>
            <a:endParaRPr sz="1235">
              <a:latin typeface="Arial"/>
              <a:cs typeface="Arial"/>
            </a:endParaRPr>
          </a:p>
          <a:p>
            <a:pPr marL="11206" marR="145684">
              <a:spcBef>
                <a:spcPts val="1107"/>
              </a:spcBef>
            </a:pPr>
            <a:r>
              <a:rPr sz="1235" spc="-146" dirty="0">
                <a:latin typeface="Arial"/>
                <a:cs typeface="Arial"/>
              </a:rPr>
              <a:t>T</a:t>
            </a:r>
            <a:r>
              <a:rPr sz="1235" dirty="0">
                <a:latin typeface="Arial"/>
                <a:cs typeface="Arial"/>
              </a:rPr>
              <a:t>e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pe  Kecap</a:t>
            </a:r>
            <a:endParaRPr sz="123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0000" y="2511463"/>
            <a:ext cx="15408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dirty="0">
                <a:latin typeface="Arial"/>
                <a:cs typeface="Arial"/>
              </a:rPr>
              <a:t>3.</a:t>
            </a:r>
            <a:endParaRPr sz="123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9888" y="2511463"/>
            <a:ext cx="989479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dirty="0">
                <a:latin typeface="Arial"/>
                <a:cs typeface="Arial"/>
              </a:rPr>
              <a:t>Kacang</a:t>
            </a:r>
            <a:r>
              <a:rPr sz="1235" spc="-97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tanah</a:t>
            </a:r>
            <a:endParaRPr sz="123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54121" y="2511463"/>
            <a:ext cx="844362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i="1" spc="-9" dirty="0">
                <a:latin typeface="Arial"/>
                <a:cs typeface="Arial"/>
              </a:rPr>
              <a:t>N</a:t>
            </a:r>
            <a:r>
              <a:rPr sz="1235" i="1" dirty="0">
                <a:latin typeface="Arial"/>
                <a:cs typeface="Arial"/>
              </a:rPr>
              <a:t>euro</a:t>
            </a:r>
            <a:r>
              <a:rPr sz="1235" i="1" spc="4" dirty="0">
                <a:latin typeface="Arial"/>
                <a:cs typeface="Arial"/>
              </a:rPr>
              <a:t>s</a:t>
            </a:r>
            <a:r>
              <a:rPr sz="1235" i="1" dirty="0">
                <a:latin typeface="Arial"/>
                <a:cs typeface="Arial"/>
              </a:rPr>
              <a:t>pora</a:t>
            </a:r>
            <a:endParaRPr sz="123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03944" y="2511463"/>
            <a:ext cx="46000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4" dirty="0">
                <a:latin typeface="Arial"/>
                <a:cs typeface="Arial"/>
              </a:rPr>
              <a:t>J</a:t>
            </a:r>
            <a:r>
              <a:rPr sz="1235" dirty="0">
                <a:latin typeface="Arial"/>
                <a:cs typeface="Arial"/>
              </a:rPr>
              <a:t>a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ur</a:t>
            </a:r>
            <a:endParaRPr sz="123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5202" y="2511463"/>
            <a:ext cx="530038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4" dirty="0">
                <a:latin typeface="Arial"/>
                <a:cs typeface="Arial"/>
              </a:rPr>
              <a:t>On</a:t>
            </a:r>
            <a:r>
              <a:rPr sz="1235" dirty="0">
                <a:latin typeface="Arial"/>
                <a:cs typeface="Arial"/>
              </a:rPr>
              <a:t>com</a:t>
            </a:r>
            <a:endParaRPr sz="123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90000" y="2959697"/>
            <a:ext cx="15408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dirty="0">
                <a:latin typeface="Arial"/>
                <a:cs typeface="Arial"/>
              </a:rPr>
              <a:t>4.</a:t>
            </a:r>
            <a:endParaRPr sz="123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39888" y="2959697"/>
            <a:ext cx="433107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4" dirty="0">
                <a:latin typeface="Arial"/>
                <a:cs typeface="Arial"/>
              </a:rPr>
              <a:t>Beras</a:t>
            </a:r>
            <a:endParaRPr sz="123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4121" y="2959697"/>
            <a:ext cx="1388409" cy="39198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i="1" dirty="0">
                <a:latin typeface="Arial"/>
                <a:cs typeface="Arial"/>
              </a:rPr>
              <a:t>Saccharomyces</a:t>
            </a:r>
            <a:r>
              <a:rPr sz="1235" i="1" spc="-110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sp,</a:t>
            </a:r>
            <a:endParaRPr sz="1235">
              <a:latin typeface="Arial"/>
              <a:cs typeface="Arial"/>
            </a:endParaRPr>
          </a:p>
          <a:p>
            <a:pPr marL="11206"/>
            <a:r>
              <a:rPr sz="1235" i="1" dirty="0">
                <a:latin typeface="Arial"/>
                <a:cs typeface="Arial"/>
              </a:rPr>
              <a:t>Endomycopsis</a:t>
            </a:r>
            <a:r>
              <a:rPr sz="1235" i="1" spc="-57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</a:t>
            </a:r>
            <a:endParaRPr sz="123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03944" y="2959697"/>
            <a:ext cx="46000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4" dirty="0">
                <a:latin typeface="Arial"/>
                <a:cs typeface="Arial"/>
              </a:rPr>
              <a:t>J</a:t>
            </a:r>
            <a:r>
              <a:rPr sz="1235" dirty="0">
                <a:latin typeface="Arial"/>
                <a:cs typeface="Arial"/>
              </a:rPr>
              <a:t>a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ur</a:t>
            </a:r>
            <a:endParaRPr sz="123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35203" y="2959697"/>
            <a:ext cx="789454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35" dirty="0">
                <a:latin typeface="Arial"/>
                <a:cs typeface="Arial"/>
              </a:rPr>
              <a:t>Tape</a:t>
            </a:r>
            <a:r>
              <a:rPr sz="1235" spc="-79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ketan</a:t>
            </a:r>
            <a:endParaRPr sz="1235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38" name="object 38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914400" y="3962400"/>
              <a:ext cx="2741675" cy="6080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1600200" y="3962400"/>
              <a:ext cx="4265675" cy="6080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3657600" y="3962400"/>
              <a:ext cx="3717035" cy="6080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5867400" y="3962400"/>
              <a:ext cx="3122675" cy="6080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7376159" y="3962400"/>
              <a:ext cx="1613915" cy="6080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914400" y="5085588"/>
              <a:ext cx="2741675" cy="4754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1600200" y="5085588"/>
              <a:ext cx="4265675" cy="4754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3657600" y="5085588"/>
              <a:ext cx="3717035" cy="4754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867400" y="5085588"/>
              <a:ext cx="3122675" cy="4754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7376159" y="5085588"/>
              <a:ext cx="1613915" cy="47548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914400" y="6041136"/>
              <a:ext cx="2741675" cy="5318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1600200" y="6041136"/>
              <a:ext cx="4265675" cy="53187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3657600" y="6041136"/>
              <a:ext cx="3717035" cy="53187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5867400" y="6041136"/>
              <a:ext cx="3122675" cy="53187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7376159" y="6041136"/>
              <a:ext cx="1613915" cy="53187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914400" y="6568439"/>
              <a:ext cx="8077200" cy="12700"/>
            </a:xfrm>
            <a:custGeom>
              <a:avLst/>
              <a:gdLst/>
              <a:ahLst/>
              <a:cxnLst/>
              <a:rect l="l" t="t" r="r" b="b"/>
              <a:pathLst>
                <a:path w="8077200" h="12700">
                  <a:moveTo>
                    <a:pt x="8077199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077199" y="12192"/>
                  </a:lnTo>
                  <a:lnTo>
                    <a:pt x="8077199" y="0"/>
                  </a:lnTo>
                  <a:close/>
                </a:path>
              </a:pathLst>
            </a:custGeom>
            <a:solidFill>
              <a:srgbClr val="3890A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690000" y="3519991"/>
            <a:ext cx="15408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dirty="0">
                <a:latin typeface="Arial"/>
                <a:cs typeface="Arial"/>
              </a:rPr>
              <a:t>5.</a:t>
            </a:r>
            <a:endParaRPr sz="1235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39888" y="3519991"/>
            <a:ext cx="678516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4" dirty="0">
                <a:latin typeface="Arial"/>
                <a:cs typeface="Arial"/>
              </a:rPr>
              <a:t>Singkong</a:t>
            </a:r>
            <a:endParaRPr sz="1235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54121" y="3519991"/>
            <a:ext cx="1388409" cy="39198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i="1" dirty="0">
                <a:latin typeface="Arial"/>
                <a:cs typeface="Arial"/>
              </a:rPr>
              <a:t>Saccharomyces</a:t>
            </a:r>
            <a:r>
              <a:rPr sz="1235" i="1" spc="-110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sp,</a:t>
            </a:r>
            <a:endParaRPr sz="1235">
              <a:latin typeface="Arial"/>
              <a:cs typeface="Arial"/>
            </a:endParaRPr>
          </a:p>
          <a:p>
            <a:pPr marL="11206"/>
            <a:r>
              <a:rPr sz="1235" i="1" dirty="0">
                <a:latin typeface="Arial"/>
                <a:cs typeface="Arial"/>
              </a:rPr>
              <a:t>Endomycopsis</a:t>
            </a:r>
            <a:r>
              <a:rPr sz="1235" i="1" spc="-57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</a:t>
            </a:r>
            <a:endParaRPr sz="1235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03944" y="3519991"/>
            <a:ext cx="460001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4" dirty="0">
                <a:latin typeface="Arial"/>
                <a:cs typeface="Arial"/>
              </a:rPr>
              <a:t>J</a:t>
            </a:r>
            <a:r>
              <a:rPr sz="1235" dirty="0">
                <a:latin typeface="Arial"/>
                <a:cs typeface="Arial"/>
              </a:rPr>
              <a:t>a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ur</a:t>
            </a:r>
            <a:endParaRPr sz="1235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5202" y="3519991"/>
            <a:ext cx="1034303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spc="-35" dirty="0">
                <a:latin typeface="Arial"/>
                <a:cs typeface="Arial"/>
              </a:rPr>
              <a:t>Tape</a:t>
            </a:r>
            <a:r>
              <a:rPr sz="1235" spc="-79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singkong</a:t>
            </a:r>
            <a:endParaRPr sz="1235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90000" y="4057873"/>
            <a:ext cx="15408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6.</a:t>
            </a:r>
            <a:endParaRPr sz="1235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39887" y="4057873"/>
            <a:ext cx="720538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" dirty="0">
                <a:latin typeface="Arial"/>
                <a:cs typeface="Arial"/>
              </a:rPr>
              <a:t>Air</a:t>
            </a:r>
            <a:r>
              <a:rPr sz="1235" spc="-66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kelapa</a:t>
            </a:r>
            <a:endParaRPr sz="1235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54121" y="4057873"/>
            <a:ext cx="86173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i="1" dirty="0">
                <a:latin typeface="Arial"/>
                <a:cs typeface="Arial"/>
              </a:rPr>
              <a:t>A</a:t>
            </a:r>
            <a:r>
              <a:rPr sz="1235" i="1" spc="4" dirty="0">
                <a:latin typeface="Arial"/>
                <a:cs typeface="Arial"/>
              </a:rPr>
              <a:t>c</a:t>
            </a:r>
            <a:r>
              <a:rPr sz="1235" i="1" dirty="0">
                <a:latin typeface="Arial"/>
                <a:cs typeface="Arial"/>
              </a:rPr>
              <a:t>e</a:t>
            </a:r>
            <a:r>
              <a:rPr sz="1235" i="1" spc="4" dirty="0">
                <a:latin typeface="Arial"/>
                <a:cs typeface="Arial"/>
              </a:rPr>
              <a:t>t</a:t>
            </a:r>
            <a:r>
              <a:rPr sz="1235" i="1" dirty="0">
                <a:latin typeface="Arial"/>
                <a:cs typeface="Arial"/>
              </a:rPr>
              <a:t>oba</a:t>
            </a:r>
            <a:r>
              <a:rPr sz="1235" i="1" spc="-9" dirty="0">
                <a:latin typeface="Arial"/>
                <a:cs typeface="Arial"/>
              </a:rPr>
              <a:t>c</a:t>
            </a:r>
            <a:r>
              <a:rPr sz="1235" i="1" dirty="0">
                <a:latin typeface="Arial"/>
                <a:cs typeface="Arial"/>
              </a:rPr>
              <a:t>t</a:t>
            </a:r>
            <a:r>
              <a:rPr sz="1235" i="1" spc="-13" dirty="0">
                <a:latin typeface="Arial"/>
                <a:cs typeface="Arial"/>
              </a:rPr>
              <a:t>e</a:t>
            </a:r>
            <a:r>
              <a:rPr sz="1235" i="1" dirty="0">
                <a:latin typeface="Arial"/>
                <a:cs typeface="Arial"/>
              </a:rPr>
              <a:t>r</a:t>
            </a:r>
            <a:endParaRPr sz="1235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03945" y="4057873"/>
            <a:ext cx="51266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" dirty="0">
                <a:latin typeface="Arial"/>
                <a:cs typeface="Arial"/>
              </a:rPr>
              <a:t>Ba</a:t>
            </a:r>
            <a:r>
              <a:rPr sz="1235" dirty="0">
                <a:latin typeface="Arial"/>
                <a:cs typeface="Arial"/>
              </a:rPr>
              <a:t>kteri</a:t>
            </a:r>
            <a:endParaRPr sz="123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35202" y="4057873"/>
            <a:ext cx="946337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Nata de</a:t>
            </a:r>
            <a:r>
              <a:rPr sz="1235" spc="-97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coco</a:t>
            </a:r>
            <a:endParaRPr sz="1235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90000" y="4510591"/>
            <a:ext cx="15408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7.</a:t>
            </a:r>
            <a:endParaRPr sz="1235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39887" y="4510591"/>
            <a:ext cx="114524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26" dirty="0">
                <a:latin typeface="Arial"/>
                <a:cs typeface="Arial"/>
              </a:rPr>
              <a:t>Tepung</a:t>
            </a:r>
            <a:r>
              <a:rPr sz="1235" spc="-79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gandum</a:t>
            </a:r>
            <a:endParaRPr sz="1235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54121" y="4510591"/>
            <a:ext cx="114131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i="1" dirty="0">
                <a:latin typeface="Arial"/>
                <a:cs typeface="Arial"/>
              </a:rPr>
              <a:t>Sa</a:t>
            </a:r>
            <a:r>
              <a:rPr sz="1235" i="1" spc="4" dirty="0">
                <a:latin typeface="Arial"/>
                <a:cs typeface="Arial"/>
              </a:rPr>
              <a:t>cc</a:t>
            </a:r>
            <a:r>
              <a:rPr sz="1235" i="1" dirty="0">
                <a:latin typeface="Arial"/>
                <a:cs typeface="Arial"/>
              </a:rPr>
              <a:t>haro</a:t>
            </a:r>
            <a:r>
              <a:rPr sz="1235" i="1" spc="-4" dirty="0">
                <a:latin typeface="Arial"/>
                <a:cs typeface="Arial"/>
              </a:rPr>
              <a:t>m</a:t>
            </a:r>
            <a:r>
              <a:rPr sz="1235" i="1" spc="-9" dirty="0">
                <a:latin typeface="Arial"/>
                <a:cs typeface="Arial"/>
              </a:rPr>
              <a:t>yc</a:t>
            </a:r>
            <a:r>
              <a:rPr sz="1235" i="1" dirty="0">
                <a:latin typeface="Arial"/>
                <a:cs typeface="Arial"/>
              </a:rPr>
              <a:t>es</a:t>
            </a:r>
            <a:endParaRPr sz="123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03944" y="4510591"/>
            <a:ext cx="46000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4" dirty="0">
                <a:latin typeface="Arial"/>
                <a:cs typeface="Arial"/>
              </a:rPr>
              <a:t>J</a:t>
            </a:r>
            <a:r>
              <a:rPr sz="1235" dirty="0">
                <a:latin typeface="Arial"/>
                <a:cs typeface="Arial"/>
              </a:rPr>
              <a:t>a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ur</a:t>
            </a:r>
            <a:endParaRPr sz="1235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35202" y="4510591"/>
            <a:ext cx="30255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9" dirty="0">
                <a:latin typeface="Arial"/>
                <a:cs typeface="Arial"/>
              </a:rPr>
              <a:t>R</a:t>
            </a:r>
            <a:r>
              <a:rPr sz="1235" dirty="0">
                <a:latin typeface="Arial"/>
                <a:cs typeface="Arial"/>
              </a:rPr>
              <a:t>o</a:t>
            </a:r>
            <a:r>
              <a:rPr sz="1235" spc="4" dirty="0">
                <a:latin typeface="Arial"/>
                <a:cs typeface="Arial"/>
              </a:rPr>
              <a:t>t</a:t>
            </a:r>
            <a:r>
              <a:rPr sz="1235" dirty="0">
                <a:latin typeface="Arial"/>
                <a:cs typeface="Arial"/>
              </a:rPr>
              <a:t>i</a:t>
            </a:r>
            <a:endParaRPr sz="1235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90000" y="4931932"/>
            <a:ext cx="15408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8.</a:t>
            </a:r>
            <a:endParaRPr sz="1235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39887" y="4931932"/>
            <a:ext cx="415177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" dirty="0">
                <a:latin typeface="Arial"/>
                <a:cs typeface="Arial"/>
              </a:rPr>
              <a:t>Kubis</a:t>
            </a:r>
            <a:endParaRPr sz="1235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54121" y="4931932"/>
            <a:ext cx="117045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i="1" dirty="0">
                <a:latin typeface="Arial"/>
                <a:cs typeface="Arial"/>
              </a:rPr>
              <a:t>Enterobacter</a:t>
            </a:r>
            <a:r>
              <a:rPr sz="1235" i="1" spc="-106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sp.</a:t>
            </a:r>
            <a:endParaRPr sz="1235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03945" y="4931932"/>
            <a:ext cx="51266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" dirty="0">
                <a:latin typeface="Arial"/>
                <a:cs typeface="Arial"/>
              </a:rPr>
              <a:t>Ba</a:t>
            </a:r>
            <a:r>
              <a:rPr sz="1235" dirty="0">
                <a:latin typeface="Arial"/>
                <a:cs typeface="Arial"/>
              </a:rPr>
              <a:t>kteri</a:t>
            </a:r>
            <a:endParaRPr sz="1235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235203" y="4931932"/>
            <a:ext cx="50370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" dirty="0">
                <a:latin typeface="Arial"/>
                <a:cs typeface="Arial"/>
              </a:rPr>
              <a:t>A</a:t>
            </a:r>
            <a:r>
              <a:rPr sz="1235" dirty="0">
                <a:latin typeface="Arial"/>
                <a:cs typeface="Arial"/>
              </a:rPr>
              <a:t>sinan</a:t>
            </a:r>
            <a:endParaRPr sz="1235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690000" y="5353273"/>
            <a:ext cx="15408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9.</a:t>
            </a:r>
            <a:endParaRPr sz="1235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39888" y="5353273"/>
            <a:ext cx="1638860" cy="3914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Padi-padian atau</a:t>
            </a:r>
            <a:r>
              <a:rPr sz="1235" spc="-137" dirty="0">
                <a:latin typeface="Arial"/>
                <a:cs typeface="Arial"/>
              </a:rPr>
              <a:t> </a:t>
            </a:r>
            <a:r>
              <a:rPr sz="1235" spc="-4" dirty="0">
                <a:latin typeface="Arial"/>
                <a:cs typeface="Arial"/>
              </a:rPr>
              <a:t>umbi-  </a:t>
            </a:r>
            <a:r>
              <a:rPr sz="1235" dirty="0">
                <a:latin typeface="Arial"/>
                <a:cs typeface="Arial"/>
              </a:rPr>
              <a:t>umbian</a:t>
            </a:r>
            <a:endParaRPr sz="1235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54121" y="5353273"/>
            <a:ext cx="138840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i="1" dirty="0">
                <a:latin typeface="Arial"/>
                <a:cs typeface="Arial"/>
              </a:rPr>
              <a:t>Saccharomyces</a:t>
            </a:r>
            <a:r>
              <a:rPr sz="1235" i="1" spc="-110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sp.</a:t>
            </a:r>
            <a:endParaRPr sz="1235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03944" y="5353273"/>
            <a:ext cx="46000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4" dirty="0">
                <a:latin typeface="Arial"/>
                <a:cs typeface="Arial"/>
              </a:rPr>
              <a:t>J</a:t>
            </a:r>
            <a:r>
              <a:rPr sz="1235" dirty="0">
                <a:latin typeface="Arial"/>
                <a:cs typeface="Arial"/>
              </a:rPr>
              <a:t>a</a:t>
            </a:r>
            <a:r>
              <a:rPr sz="1235" spc="-4" dirty="0">
                <a:latin typeface="Arial"/>
                <a:cs typeface="Arial"/>
              </a:rPr>
              <a:t>m</a:t>
            </a:r>
            <a:r>
              <a:rPr sz="1235" dirty="0">
                <a:latin typeface="Arial"/>
                <a:cs typeface="Arial"/>
              </a:rPr>
              <a:t>ur</a:t>
            </a:r>
            <a:endParaRPr sz="1235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235202" y="5353273"/>
            <a:ext cx="747432" cy="3914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Minuman  beral</a:t>
            </a:r>
            <a:r>
              <a:rPr sz="1235" spc="4" dirty="0">
                <a:latin typeface="Arial"/>
                <a:cs typeface="Arial"/>
              </a:rPr>
              <a:t>k</a:t>
            </a:r>
            <a:r>
              <a:rPr sz="1235" dirty="0">
                <a:latin typeface="Arial"/>
                <a:cs typeface="Arial"/>
              </a:rPr>
              <a:t>oh</a:t>
            </a:r>
            <a:r>
              <a:rPr sz="1235" spc="-13" dirty="0">
                <a:latin typeface="Arial"/>
                <a:cs typeface="Arial"/>
              </a:rPr>
              <a:t>o</a:t>
            </a:r>
            <a:r>
              <a:rPr sz="1235" dirty="0">
                <a:latin typeface="Arial"/>
                <a:cs typeface="Arial"/>
              </a:rPr>
              <a:t>l</a:t>
            </a:r>
            <a:endParaRPr sz="123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9765" y="2554940"/>
            <a:ext cx="6899685" cy="87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7123" y="1433455"/>
            <a:ext cx="3292849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Cangkok</a:t>
            </a:r>
            <a:r>
              <a:rPr sz="3177" spc="-66" dirty="0">
                <a:solidFill>
                  <a:srgbClr val="0070BF"/>
                </a:solidFill>
              </a:rPr>
              <a:t> </a:t>
            </a:r>
            <a:r>
              <a:rPr sz="3177" spc="-4" dirty="0">
                <a:solidFill>
                  <a:srgbClr val="0070BF"/>
                </a:solidFill>
              </a:rPr>
              <a:t>tanaman</a:t>
            </a:r>
            <a:endParaRPr sz="3177"/>
          </a:p>
        </p:txBody>
      </p:sp>
      <p:grpSp>
        <p:nvGrpSpPr>
          <p:cNvPr id="4" name="object 4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3886200"/>
              <a:ext cx="7819643" cy="565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9353" y="2218765"/>
            <a:ext cx="5580529" cy="121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7123" y="1433455"/>
            <a:ext cx="3045199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Okulasi</a:t>
            </a:r>
            <a:r>
              <a:rPr sz="3177" spc="-66" dirty="0">
                <a:solidFill>
                  <a:srgbClr val="0070BF"/>
                </a:solidFill>
              </a:rPr>
              <a:t> </a:t>
            </a:r>
            <a:r>
              <a:rPr sz="3177" spc="-4" dirty="0">
                <a:solidFill>
                  <a:srgbClr val="0070BF"/>
                </a:solidFill>
              </a:rPr>
              <a:t>tanaman</a:t>
            </a:r>
            <a:endParaRPr sz="3177"/>
          </a:p>
        </p:txBody>
      </p:sp>
      <p:grpSp>
        <p:nvGrpSpPr>
          <p:cNvPr id="4" name="object 4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0" y="3886200"/>
              <a:ext cx="6324600" cy="1027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4770" y="895573"/>
            <a:ext cx="3290047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9" dirty="0"/>
              <a:t>BIOTEKNOLOGI</a:t>
            </a:r>
            <a:r>
              <a:rPr sz="3177" spc="-40" dirty="0"/>
              <a:t> </a:t>
            </a:r>
            <a:r>
              <a:rPr sz="3177" dirty="0"/>
              <a:t>: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36476" y="1837765"/>
            <a:ext cx="6802530" cy="362352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327790" indent="-302575">
              <a:spcBef>
                <a:spcPts val="88"/>
              </a:spcBef>
              <a:buChar char="-"/>
              <a:tabLst>
                <a:tab pos="313221" algn="l"/>
                <a:tab pos="313781" algn="l"/>
              </a:tabLst>
            </a:pPr>
            <a:r>
              <a:rPr sz="2118" spc="-4" dirty="0">
                <a:latin typeface="Arial"/>
                <a:cs typeface="Arial"/>
              </a:rPr>
              <a:t>Pertama kali dikemukakan oleh Karl </a:t>
            </a:r>
            <a:r>
              <a:rPr sz="2118" spc="-31" dirty="0">
                <a:latin typeface="Arial"/>
                <a:cs typeface="Arial"/>
              </a:rPr>
              <a:t>Ereky, </a:t>
            </a:r>
            <a:r>
              <a:rPr sz="2118" spc="-4" dirty="0">
                <a:latin typeface="Arial"/>
                <a:cs typeface="Arial"/>
              </a:rPr>
              <a:t>seorang  insinyur Hongaria</a:t>
            </a:r>
            <a:r>
              <a:rPr sz="2118" spc="53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(1917)</a:t>
            </a:r>
            <a:endParaRPr sz="2118">
              <a:latin typeface="Arial"/>
              <a:cs typeface="Arial"/>
            </a:endParaRPr>
          </a:p>
          <a:p>
            <a:pPr>
              <a:spcBef>
                <a:spcPts val="4"/>
              </a:spcBef>
              <a:buFont typeface="Arial"/>
              <a:buChar char="-"/>
            </a:pPr>
            <a:endParaRPr sz="2206">
              <a:latin typeface="Arial"/>
              <a:cs typeface="Arial"/>
            </a:endParaRPr>
          </a:p>
          <a:p>
            <a:pPr marL="313781" marR="172580" indent="-302575">
              <a:buChar char="-"/>
              <a:tabLst>
                <a:tab pos="313221" algn="l"/>
                <a:tab pos="313781" algn="l"/>
                <a:tab pos="3124367" algn="l"/>
              </a:tabLst>
            </a:pPr>
            <a:r>
              <a:rPr sz="2118" spc="-4" dirty="0">
                <a:latin typeface="Arial"/>
                <a:cs typeface="Arial"/>
              </a:rPr>
              <a:t>Berasal dari dua kata, yaitu </a:t>
            </a:r>
            <a:r>
              <a:rPr sz="2118" spc="9" dirty="0">
                <a:latin typeface="Arial"/>
                <a:cs typeface="Arial"/>
              </a:rPr>
              <a:t>'bio' </a:t>
            </a:r>
            <a:r>
              <a:rPr sz="2118" spc="-4" dirty="0">
                <a:latin typeface="Arial"/>
                <a:cs typeface="Arial"/>
              </a:rPr>
              <a:t>yang berarti makhuk  hidup dan</a:t>
            </a:r>
            <a:r>
              <a:rPr sz="2118" spc="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“ </a:t>
            </a:r>
            <a:r>
              <a:rPr sz="2118" spc="-4" dirty="0">
                <a:latin typeface="Arial"/>
                <a:cs typeface="Arial"/>
              </a:rPr>
              <a:t>teknologi”	yang berarti cara untuk  memproduksi barang atau</a:t>
            </a:r>
            <a:r>
              <a:rPr sz="2118" spc="26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jasa.</a:t>
            </a:r>
            <a:endParaRPr sz="2118">
              <a:latin typeface="Arial"/>
              <a:cs typeface="Arial"/>
            </a:endParaRPr>
          </a:p>
          <a:p>
            <a:pPr>
              <a:spcBef>
                <a:spcPts val="4"/>
              </a:spcBef>
              <a:buFont typeface="Arial"/>
              <a:buChar char="-"/>
            </a:pPr>
            <a:endParaRPr sz="2206">
              <a:latin typeface="Arial"/>
              <a:cs typeface="Arial"/>
            </a:endParaRPr>
          </a:p>
          <a:p>
            <a:pPr marL="313781" marR="4483" indent="-302575">
              <a:buChar char="-"/>
              <a:tabLst>
                <a:tab pos="313221" algn="l"/>
                <a:tab pos="313781" algn="l"/>
                <a:tab pos="3829815" algn="l"/>
              </a:tabLst>
            </a:pPr>
            <a:r>
              <a:rPr sz="2118" spc="-4" dirty="0">
                <a:latin typeface="Arial"/>
                <a:cs typeface="Arial"/>
              </a:rPr>
              <a:t>Pemanfaatan prinsip-prinsip ilmiah dan teknologi  dengan menggunakan sistem hayati (proses biologi)  sebagai alat bantu untuk menghasilkan produk barang  dan jasa</a:t>
            </a:r>
            <a:r>
              <a:rPr sz="2118" spc="9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bagi</a:t>
            </a:r>
            <a:r>
              <a:rPr sz="2118" spc="26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kesejahteraan	manusia</a:t>
            </a:r>
            <a:endParaRPr sz="211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9589" y="2017059"/>
            <a:ext cx="2823881" cy="1411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2653" y="1030043"/>
            <a:ext cx="4638675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  <a:tabLst>
                <a:tab pos="3058248" algn="l"/>
              </a:tabLst>
            </a:pPr>
            <a:r>
              <a:rPr sz="3177" spc="-9" dirty="0">
                <a:solidFill>
                  <a:srgbClr val="0070BF"/>
                </a:solidFill>
              </a:rPr>
              <a:t>Penyambunga</a:t>
            </a:r>
            <a:r>
              <a:rPr sz="3177" spc="-4" dirty="0">
                <a:solidFill>
                  <a:srgbClr val="0070BF"/>
                </a:solidFill>
              </a:rPr>
              <a:t>n</a:t>
            </a:r>
            <a:r>
              <a:rPr sz="3177" dirty="0">
                <a:solidFill>
                  <a:srgbClr val="0070BF"/>
                </a:solidFill>
              </a:rPr>
              <a:t>	</a:t>
            </a:r>
            <a:r>
              <a:rPr sz="3177" spc="-9" dirty="0">
                <a:solidFill>
                  <a:srgbClr val="0070BF"/>
                </a:solidFill>
              </a:rPr>
              <a:t>t</a:t>
            </a:r>
            <a:r>
              <a:rPr sz="3177" spc="-4" dirty="0">
                <a:solidFill>
                  <a:srgbClr val="0070BF"/>
                </a:solidFill>
              </a:rPr>
              <a:t>anaman</a:t>
            </a:r>
            <a:endParaRPr sz="3177"/>
          </a:p>
        </p:txBody>
      </p:sp>
      <p:grpSp>
        <p:nvGrpSpPr>
          <p:cNvPr id="4" name="object 4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3276600" y="3886200"/>
              <a:ext cx="3200399" cy="2316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7535" y="1161377"/>
            <a:ext cx="5305985" cy="5002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5181876" algn="l"/>
              </a:tabLst>
            </a:pPr>
            <a:r>
              <a:rPr sz="3177" spc="-4" dirty="0">
                <a:latin typeface="Arial"/>
                <a:cs typeface="Arial"/>
              </a:rPr>
              <a:t>B</a:t>
            </a:r>
            <a:r>
              <a:rPr sz="3177" spc="-9" dirty="0">
                <a:latin typeface="Arial"/>
                <a:cs typeface="Arial"/>
              </a:rPr>
              <a:t>IO</a:t>
            </a:r>
            <a:r>
              <a:rPr sz="3177" spc="-4" dirty="0">
                <a:latin typeface="Arial"/>
                <a:cs typeface="Arial"/>
              </a:rPr>
              <a:t>TEK</a:t>
            </a:r>
            <a:r>
              <a:rPr sz="3177" dirty="0">
                <a:latin typeface="Arial"/>
                <a:cs typeface="Arial"/>
              </a:rPr>
              <a:t>N</a:t>
            </a:r>
            <a:r>
              <a:rPr sz="3177" spc="-9" dirty="0">
                <a:latin typeface="Arial"/>
                <a:cs typeface="Arial"/>
              </a:rPr>
              <a:t>O</a:t>
            </a:r>
            <a:r>
              <a:rPr sz="3177" dirty="0">
                <a:latin typeface="Arial"/>
                <a:cs typeface="Arial"/>
              </a:rPr>
              <a:t>L</a:t>
            </a:r>
            <a:r>
              <a:rPr sz="3177" spc="-4" dirty="0">
                <a:latin typeface="Arial"/>
                <a:cs typeface="Arial"/>
              </a:rPr>
              <a:t>O</a:t>
            </a:r>
            <a:r>
              <a:rPr sz="3177" spc="-9" dirty="0">
                <a:latin typeface="Arial"/>
                <a:cs typeface="Arial"/>
              </a:rPr>
              <a:t>G</a:t>
            </a:r>
            <a:r>
              <a:rPr sz="3177" dirty="0">
                <a:latin typeface="Arial"/>
                <a:cs typeface="Arial"/>
              </a:rPr>
              <a:t>I</a:t>
            </a:r>
            <a:r>
              <a:rPr sz="3177" spc="-4" dirty="0">
                <a:latin typeface="Arial"/>
                <a:cs typeface="Arial"/>
              </a:rPr>
              <a:t> </a:t>
            </a:r>
            <a:r>
              <a:rPr sz="3177" dirty="0">
                <a:latin typeface="Arial"/>
                <a:cs typeface="Arial"/>
              </a:rPr>
              <a:t>M</a:t>
            </a:r>
            <a:r>
              <a:rPr sz="3177" spc="-4" dirty="0">
                <a:latin typeface="Arial"/>
                <a:cs typeface="Arial"/>
              </a:rPr>
              <a:t>OD</a:t>
            </a:r>
            <a:r>
              <a:rPr sz="3177" spc="-9" dirty="0">
                <a:latin typeface="Arial"/>
                <a:cs typeface="Arial"/>
              </a:rPr>
              <a:t>E</a:t>
            </a:r>
            <a:r>
              <a:rPr sz="3177" spc="-4" dirty="0">
                <a:latin typeface="Arial"/>
                <a:cs typeface="Arial"/>
              </a:rPr>
              <a:t>RN</a:t>
            </a:r>
            <a:r>
              <a:rPr sz="3177" dirty="0">
                <a:latin typeface="Arial"/>
                <a:cs typeface="Arial"/>
              </a:rPr>
              <a:t>	:</a:t>
            </a:r>
            <a:endParaRPr sz="317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1883" y="3429000"/>
            <a:ext cx="8069579" cy="302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2957455" y="3429000"/>
            <a:ext cx="7171765" cy="3024467"/>
          </a:xfrm>
          <a:custGeom>
            <a:avLst/>
            <a:gdLst/>
            <a:ahLst/>
            <a:cxnLst/>
            <a:rect l="l" t="t" r="r" b="b"/>
            <a:pathLst>
              <a:path w="8128000" h="3427729">
                <a:moveTo>
                  <a:pt x="0" y="3427475"/>
                </a:moveTo>
                <a:lnTo>
                  <a:pt x="8127491" y="3427475"/>
                </a:lnTo>
                <a:lnTo>
                  <a:pt x="8127491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2669241" y="2304377"/>
            <a:ext cx="7044578" cy="131569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>
              <a:spcBef>
                <a:spcPts val="93"/>
              </a:spcBef>
            </a:pPr>
            <a:r>
              <a:rPr sz="2824" spc="-4" dirty="0">
                <a:latin typeface="Arial"/>
                <a:cs typeface="Arial"/>
              </a:rPr>
              <a:t>bioteknologi yang sudah menggunakan</a:t>
            </a:r>
            <a:r>
              <a:rPr sz="2824" spc="-106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alat-  alat yang canggih dan juga disertai dengan  </a:t>
            </a:r>
            <a:r>
              <a:rPr sz="2824" spc="-4" dirty="0">
                <a:solidFill>
                  <a:srgbClr val="FF0000"/>
                </a:solidFill>
                <a:latin typeface="Arial"/>
                <a:cs typeface="Arial"/>
              </a:rPr>
              <a:t>rekayasa</a:t>
            </a:r>
            <a:r>
              <a:rPr sz="2824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24" spc="-4" dirty="0">
                <a:solidFill>
                  <a:srgbClr val="FF0000"/>
                </a:solidFill>
                <a:latin typeface="Arial"/>
                <a:cs typeface="Arial"/>
              </a:rPr>
              <a:t>genetika</a:t>
            </a:r>
            <a:endParaRPr sz="2824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74620" y="1161377"/>
            <a:ext cx="6950449" cy="395257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261111" marR="531187" indent="-250465">
              <a:spcBef>
                <a:spcPts val="93"/>
              </a:spcBef>
              <a:buClr>
                <a:srgbClr val="3890A7"/>
              </a:buClr>
              <a:buSzPct val="79687"/>
              <a:buFont typeface="Wingdings 2"/>
              <a:buChar char=""/>
              <a:tabLst>
                <a:tab pos="261671" algn="l"/>
              </a:tabLst>
            </a:pPr>
            <a:r>
              <a:rPr sz="2824" spc="-4" dirty="0">
                <a:latin typeface="Arial"/>
                <a:cs typeface="Arial"/>
              </a:rPr>
              <a:t>Manipulation of genes is called genetic  engineering or recombinant </a:t>
            </a:r>
            <a:r>
              <a:rPr sz="2824" dirty="0">
                <a:latin typeface="Arial"/>
                <a:cs typeface="Arial"/>
              </a:rPr>
              <a:t>DNA  </a:t>
            </a:r>
            <a:r>
              <a:rPr sz="2824" spc="-4" dirty="0">
                <a:latin typeface="Arial"/>
                <a:cs typeface="Arial"/>
              </a:rPr>
              <a:t>technology</a:t>
            </a:r>
            <a:endParaRPr sz="2824">
              <a:latin typeface="Arial"/>
              <a:cs typeface="Arial"/>
            </a:endParaRPr>
          </a:p>
          <a:p>
            <a:pPr marL="261111" marR="333393" indent="-250465">
              <a:spcBef>
                <a:spcPts val="529"/>
              </a:spcBef>
              <a:buClr>
                <a:srgbClr val="3890A7"/>
              </a:buClr>
              <a:buSzPct val="79687"/>
              <a:buFont typeface="Wingdings 2"/>
              <a:buChar char=""/>
              <a:tabLst>
                <a:tab pos="261671" algn="l"/>
              </a:tabLst>
            </a:pPr>
            <a:r>
              <a:rPr sz="2824" spc="-4" dirty="0">
                <a:latin typeface="Arial"/>
                <a:cs typeface="Arial"/>
              </a:rPr>
              <a:t>Genetic engineering involves taking one  or more genes from </a:t>
            </a:r>
            <a:r>
              <a:rPr sz="2824" dirty="0">
                <a:latin typeface="Arial"/>
                <a:cs typeface="Arial"/>
              </a:rPr>
              <a:t>a </a:t>
            </a:r>
            <a:r>
              <a:rPr sz="2824" spc="-4" dirty="0">
                <a:latin typeface="Arial"/>
                <a:cs typeface="Arial"/>
              </a:rPr>
              <a:t>location in one  organism and</a:t>
            </a:r>
            <a:r>
              <a:rPr sz="2824" spc="-49" dirty="0">
                <a:latin typeface="Arial"/>
                <a:cs typeface="Arial"/>
              </a:rPr>
              <a:t> </a:t>
            </a:r>
            <a:r>
              <a:rPr sz="2824" spc="-4" dirty="0">
                <a:latin typeface="Arial"/>
                <a:cs typeface="Arial"/>
              </a:rPr>
              <a:t>either</a:t>
            </a:r>
            <a:endParaRPr sz="2824">
              <a:latin typeface="Arial"/>
              <a:cs typeface="Arial"/>
            </a:endParaRPr>
          </a:p>
          <a:p>
            <a:pPr marL="503171" lvl="1" indent="-210682">
              <a:spcBef>
                <a:spcPts val="543"/>
              </a:spcBef>
              <a:buClr>
                <a:srgbClr val="3890A7"/>
              </a:buClr>
              <a:buFont typeface="Verdana"/>
              <a:buChar char="◦"/>
              <a:tabLst>
                <a:tab pos="503731" algn="l"/>
              </a:tabLst>
            </a:pPr>
            <a:r>
              <a:rPr sz="2471" spc="-13" dirty="0">
                <a:latin typeface="Arial"/>
                <a:cs typeface="Arial"/>
              </a:rPr>
              <a:t>Transferring </a:t>
            </a:r>
            <a:r>
              <a:rPr sz="2471" spc="-4" dirty="0">
                <a:latin typeface="Arial"/>
                <a:cs typeface="Arial"/>
              </a:rPr>
              <a:t>them to another</a:t>
            </a:r>
            <a:r>
              <a:rPr sz="2471" spc="22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organism</a:t>
            </a:r>
            <a:endParaRPr sz="2471">
              <a:latin typeface="Arial"/>
              <a:cs typeface="Arial"/>
            </a:endParaRPr>
          </a:p>
          <a:p>
            <a:pPr marL="503171" marR="4483" lvl="1" indent="-210122">
              <a:spcBef>
                <a:spcPts val="529"/>
              </a:spcBef>
              <a:buClr>
                <a:srgbClr val="3890A7"/>
              </a:buClr>
              <a:buFont typeface="Verdana"/>
              <a:buChar char="◦"/>
              <a:tabLst>
                <a:tab pos="503731" algn="l"/>
              </a:tabLst>
            </a:pPr>
            <a:r>
              <a:rPr sz="2471" spc="-4" dirty="0">
                <a:latin typeface="Arial"/>
                <a:cs typeface="Arial"/>
              </a:rPr>
              <a:t>Putting them back into the original organism in  </a:t>
            </a:r>
            <a:r>
              <a:rPr sz="2471" spc="-9" dirty="0">
                <a:latin typeface="Arial"/>
                <a:cs typeface="Arial"/>
              </a:rPr>
              <a:t>different</a:t>
            </a:r>
            <a:r>
              <a:rPr sz="2471" spc="-26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combinations</a:t>
            </a:r>
            <a:endParaRPr sz="247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2" y="403412"/>
            <a:ext cx="8067115" cy="3027268"/>
            <a:chOff x="457200" y="457200"/>
            <a:chExt cx="9142730" cy="3430904"/>
          </a:xfrm>
        </p:grpSpPr>
        <p:sp>
          <p:nvSpPr>
            <p:cNvPr id="3" name="object 3"/>
            <p:cNvSpPr/>
            <p:nvPr/>
          </p:nvSpPr>
          <p:spPr>
            <a:xfrm>
              <a:off x="458723" y="460248"/>
              <a:ext cx="821435" cy="821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58723" y="460248"/>
              <a:ext cx="821435" cy="821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830580" cy="830580"/>
            </a:xfrm>
            <a:custGeom>
              <a:avLst/>
              <a:gdLst/>
              <a:ahLst/>
              <a:cxnLst/>
              <a:rect l="l" t="t" r="r" b="b"/>
              <a:pathLst>
                <a:path w="830580" h="830580">
                  <a:moveTo>
                    <a:pt x="827531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571" y="830579"/>
                  </a:lnTo>
                  <a:lnTo>
                    <a:pt x="47243" y="829055"/>
                  </a:lnTo>
                  <a:lnTo>
                    <a:pt x="88392" y="826007"/>
                  </a:lnTo>
                  <a:lnTo>
                    <a:pt x="98679" y="824483"/>
                  </a:lnTo>
                  <a:lnTo>
                    <a:pt x="10667" y="824483"/>
                  </a:lnTo>
                  <a:lnTo>
                    <a:pt x="3047" y="816863"/>
                  </a:lnTo>
                  <a:lnTo>
                    <a:pt x="10667" y="816863"/>
                  </a:lnTo>
                  <a:lnTo>
                    <a:pt x="10667" y="10668"/>
                  </a:lnTo>
                  <a:lnTo>
                    <a:pt x="4571" y="10668"/>
                  </a:lnTo>
                  <a:lnTo>
                    <a:pt x="10667" y="4572"/>
                  </a:lnTo>
                  <a:lnTo>
                    <a:pt x="830579" y="4572"/>
                  </a:lnTo>
                  <a:lnTo>
                    <a:pt x="830579" y="3048"/>
                  </a:lnTo>
                  <a:lnTo>
                    <a:pt x="827531" y="0"/>
                  </a:lnTo>
                  <a:close/>
                </a:path>
                <a:path w="830580" h="830580">
                  <a:moveTo>
                    <a:pt x="10667" y="816863"/>
                  </a:moveTo>
                  <a:lnTo>
                    <a:pt x="3047" y="816863"/>
                  </a:lnTo>
                  <a:lnTo>
                    <a:pt x="10667" y="824483"/>
                  </a:lnTo>
                  <a:lnTo>
                    <a:pt x="10667" y="816863"/>
                  </a:lnTo>
                  <a:close/>
                </a:path>
                <a:path w="830580" h="830580">
                  <a:moveTo>
                    <a:pt x="816863" y="4572"/>
                  </a:moveTo>
                  <a:lnTo>
                    <a:pt x="816751" y="47244"/>
                  </a:lnTo>
                  <a:lnTo>
                    <a:pt x="813815" y="86868"/>
                  </a:lnTo>
                  <a:lnTo>
                    <a:pt x="807719" y="128016"/>
                  </a:lnTo>
                  <a:lnTo>
                    <a:pt x="800099" y="167640"/>
                  </a:lnTo>
                  <a:lnTo>
                    <a:pt x="790955" y="207264"/>
                  </a:lnTo>
                  <a:lnTo>
                    <a:pt x="780287" y="246887"/>
                  </a:lnTo>
                  <a:lnTo>
                    <a:pt x="768095" y="283464"/>
                  </a:lnTo>
                  <a:lnTo>
                    <a:pt x="752855" y="321564"/>
                  </a:lnTo>
                  <a:lnTo>
                    <a:pt x="737615" y="356616"/>
                  </a:lnTo>
                  <a:lnTo>
                    <a:pt x="719327" y="391668"/>
                  </a:lnTo>
                  <a:lnTo>
                    <a:pt x="699515" y="426719"/>
                  </a:lnTo>
                  <a:lnTo>
                    <a:pt x="678179" y="458723"/>
                  </a:lnTo>
                  <a:lnTo>
                    <a:pt x="655319" y="490727"/>
                  </a:lnTo>
                  <a:lnTo>
                    <a:pt x="606551" y="551687"/>
                  </a:lnTo>
                  <a:lnTo>
                    <a:pt x="579119" y="579119"/>
                  </a:lnTo>
                  <a:lnTo>
                    <a:pt x="550163" y="606551"/>
                  </a:lnTo>
                  <a:lnTo>
                    <a:pt x="521207" y="632459"/>
                  </a:lnTo>
                  <a:lnTo>
                    <a:pt x="490727" y="655319"/>
                  </a:lnTo>
                  <a:lnTo>
                    <a:pt x="458723" y="678179"/>
                  </a:lnTo>
                  <a:lnTo>
                    <a:pt x="425195" y="699515"/>
                  </a:lnTo>
                  <a:lnTo>
                    <a:pt x="391668" y="719327"/>
                  </a:lnTo>
                  <a:lnTo>
                    <a:pt x="356616" y="737615"/>
                  </a:lnTo>
                  <a:lnTo>
                    <a:pt x="283464" y="768095"/>
                  </a:lnTo>
                  <a:lnTo>
                    <a:pt x="207264" y="792479"/>
                  </a:lnTo>
                  <a:lnTo>
                    <a:pt x="167639" y="801623"/>
                  </a:lnTo>
                  <a:lnTo>
                    <a:pt x="86867" y="813815"/>
                  </a:lnTo>
                  <a:lnTo>
                    <a:pt x="45719" y="816863"/>
                  </a:lnTo>
                  <a:lnTo>
                    <a:pt x="10667" y="816863"/>
                  </a:lnTo>
                  <a:lnTo>
                    <a:pt x="10667" y="824483"/>
                  </a:lnTo>
                  <a:lnTo>
                    <a:pt x="98679" y="824483"/>
                  </a:lnTo>
                  <a:lnTo>
                    <a:pt x="170687" y="813815"/>
                  </a:lnTo>
                  <a:lnTo>
                    <a:pt x="210311" y="804671"/>
                  </a:lnTo>
                  <a:lnTo>
                    <a:pt x="249936" y="792479"/>
                  </a:lnTo>
                  <a:lnTo>
                    <a:pt x="288036" y="780287"/>
                  </a:lnTo>
                  <a:lnTo>
                    <a:pt x="326136" y="765047"/>
                  </a:lnTo>
                  <a:lnTo>
                    <a:pt x="362712" y="748283"/>
                  </a:lnTo>
                  <a:lnTo>
                    <a:pt x="397763" y="729995"/>
                  </a:lnTo>
                  <a:lnTo>
                    <a:pt x="432815" y="710183"/>
                  </a:lnTo>
                  <a:lnTo>
                    <a:pt x="466343" y="688847"/>
                  </a:lnTo>
                  <a:lnTo>
                    <a:pt x="498347" y="665987"/>
                  </a:lnTo>
                  <a:lnTo>
                    <a:pt x="530351" y="641603"/>
                  </a:lnTo>
                  <a:lnTo>
                    <a:pt x="559307" y="615695"/>
                  </a:lnTo>
                  <a:lnTo>
                    <a:pt x="588263" y="588263"/>
                  </a:lnTo>
                  <a:lnTo>
                    <a:pt x="615695" y="559307"/>
                  </a:lnTo>
                  <a:lnTo>
                    <a:pt x="641603" y="528827"/>
                  </a:lnTo>
                  <a:lnTo>
                    <a:pt x="665987" y="498347"/>
                  </a:lnTo>
                  <a:lnTo>
                    <a:pt x="688847" y="466343"/>
                  </a:lnTo>
                  <a:lnTo>
                    <a:pt x="710183" y="432815"/>
                  </a:lnTo>
                  <a:lnTo>
                    <a:pt x="729995" y="397763"/>
                  </a:lnTo>
                  <a:lnTo>
                    <a:pt x="748283" y="362711"/>
                  </a:lnTo>
                  <a:lnTo>
                    <a:pt x="765047" y="326135"/>
                  </a:lnTo>
                  <a:lnTo>
                    <a:pt x="780287" y="288035"/>
                  </a:lnTo>
                  <a:lnTo>
                    <a:pt x="792479" y="249935"/>
                  </a:lnTo>
                  <a:lnTo>
                    <a:pt x="804671" y="210311"/>
                  </a:lnTo>
                  <a:lnTo>
                    <a:pt x="813815" y="170687"/>
                  </a:lnTo>
                  <a:lnTo>
                    <a:pt x="826007" y="88392"/>
                  </a:lnTo>
                  <a:lnTo>
                    <a:pt x="829055" y="47244"/>
                  </a:lnTo>
                  <a:lnTo>
                    <a:pt x="830362" y="10668"/>
                  </a:lnTo>
                  <a:lnTo>
                    <a:pt x="822959" y="10668"/>
                  </a:lnTo>
                  <a:lnTo>
                    <a:pt x="816863" y="4572"/>
                  </a:lnTo>
                  <a:close/>
                </a:path>
                <a:path w="830580" h="830580">
                  <a:moveTo>
                    <a:pt x="10667" y="4572"/>
                  </a:moveTo>
                  <a:lnTo>
                    <a:pt x="4571" y="10668"/>
                  </a:lnTo>
                  <a:lnTo>
                    <a:pt x="10667" y="10668"/>
                  </a:lnTo>
                  <a:lnTo>
                    <a:pt x="10667" y="4572"/>
                  </a:lnTo>
                  <a:close/>
                </a:path>
                <a:path w="830580" h="830580">
                  <a:moveTo>
                    <a:pt x="816863" y="4572"/>
                  </a:moveTo>
                  <a:lnTo>
                    <a:pt x="10667" y="4572"/>
                  </a:lnTo>
                  <a:lnTo>
                    <a:pt x="10667" y="10668"/>
                  </a:lnTo>
                  <a:lnTo>
                    <a:pt x="816863" y="10668"/>
                  </a:lnTo>
                  <a:lnTo>
                    <a:pt x="816863" y="4572"/>
                  </a:lnTo>
                  <a:close/>
                </a:path>
                <a:path w="830580" h="830580">
                  <a:moveTo>
                    <a:pt x="830579" y="4572"/>
                  </a:moveTo>
                  <a:lnTo>
                    <a:pt x="816863" y="4572"/>
                  </a:lnTo>
                  <a:lnTo>
                    <a:pt x="822959" y="10668"/>
                  </a:lnTo>
                  <a:lnTo>
                    <a:pt x="830362" y="10668"/>
                  </a:lnTo>
                  <a:lnTo>
                    <a:pt x="830579" y="4572"/>
                  </a:lnTo>
                  <a:close/>
                </a:path>
              </a:pathLst>
            </a:custGeom>
            <a:solidFill>
              <a:srgbClr val="D1C39E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612635" y="464819"/>
              <a:ext cx="1729739" cy="1729739"/>
            </a:xfrm>
            <a:custGeom>
              <a:avLst/>
              <a:gdLst/>
              <a:ahLst/>
              <a:cxnLst/>
              <a:rect l="l" t="t" r="r" b="b"/>
              <a:pathLst>
                <a:path w="1729739" h="1729739">
                  <a:moveTo>
                    <a:pt x="1729740" y="865632"/>
                  </a:moveTo>
                  <a:lnTo>
                    <a:pt x="1728216" y="819912"/>
                  </a:lnTo>
                  <a:lnTo>
                    <a:pt x="1725168" y="777240"/>
                  </a:lnTo>
                  <a:lnTo>
                    <a:pt x="1720596" y="733044"/>
                  </a:lnTo>
                  <a:lnTo>
                    <a:pt x="1712976" y="690372"/>
                  </a:lnTo>
                  <a:lnTo>
                    <a:pt x="1702308" y="649224"/>
                  </a:lnTo>
                  <a:lnTo>
                    <a:pt x="1702308" y="822960"/>
                  </a:lnTo>
                  <a:lnTo>
                    <a:pt x="1702308" y="908304"/>
                  </a:lnTo>
                  <a:lnTo>
                    <a:pt x="1693164" y="993648"/>
                  </a:lnTo>
                  <a:lnTo>
                    <a:pt x="1685544" y="1034796"/>
                  </a:lnTo>
                  <a:lnTo>
                    <a:pt x="1676400" y="1074420"/>
                  </a:lnTo>
                  <a:lnTo>
                    <a:pt x="1652016" y="1153668"/>
                  </a:lnTo>
                  <a:lnTo>
                    <a:pt x="1636776" y="1191768"/>
                  </a:lnTo>
                  <a:lnTo>
                    <a:pt x="1620012" y="1228344"/>
                  </a:lnTo>
                  <a:lnTo>
                    <a:pt x="1601724" y="1264920"/>
                  </a:lnTo>
                  <a:lnTo>
                    <a:pt x="1581912" y="1299972"/>
                  </a:lnTo>
                  <a:lnTo>
                    <a:pt x="1536192" y="1367028"/>
                  </a:lnTo>
                  <a:lnTo>
                    <a:pt x="1511808" y="1397508"/>
                  </a:lnTo>
                  <a:lnTo>
                    <a:pt x="1456944" y="1458468"/>
                  </a:lnTo>
                  <a:lnTo>
                    <a:pt x="1427988" y="1485900"/>
                  </a:lnTo>
                  <a:lnTo>
                    <a:pt x="1397508" y="1511808"/>
                  </a:lnTo>
                  <a:lnTo>
                    <a:pt x="1333500" y="1560576"/>
                  </a:lnTo>
                  <a:lnTo>
                    <a:pt x="1298448" y="1581912"/>
                  </a:lnTo>
                  <a:lnTo>
                    <a:pt x="1263396" y="1601724"/>
                  </a:lnTo>
                  <a:lnTo>
                    <a:pt x="1228344" y="1620012"/>
                  </a:lnTo>
                  <a:lnTo>
                    <a:pt x="1190244" y="1636776"/>
                  </a:lnTo>
                  <a:lnTo>
                    <a:pt x="1152144" y="1652016"/>
                  </a:lnTo>
                  <a:lnTo>
                    <a:pt x="1114044" y="1665732"/>
                  </a:lnTo>
                  <a:lnTo>
                    <a:pt x="1074420" y="1676400"/>
                  </a:lnTo>
                  <a:lnTo>
                    <a:pt x="1033272" y="1685544"/>
                  </a:lnTo>
                  <a:lnTo>
                    <a:pt x="992124" y="1693164"/>
                  </a:lnTo>
                  <a:lnTo>
                    <a:pt x="950976" y="1699260"/>
                  </a:lnTo>
                  <a:lnTo>
                    <a:pt x="908304" y="1702308"/>
                  </a:lnTo>
                  <a:lnTo>
                    <a:pt x="821436" y="1702308"/>
                  </a:lnTo>
                  <a:lnTo>
                    <a:pt x="737616" y="1693164"/>
                  </a:lnTo>
                  <a:lnTo>
                    <a:pt x="696468" y="1685544"/>
                  </a:lnTo>
                  <a:lnTo>
                    <a:pt x="655320" y="1676400"/>
                  </a:lnTo>
                  <a:lnTo>
                    <a:pt x="615696" y="1665732"/>
                  </a:lnTo>
                  <a:lnTo>
                    <a:pt x="577596" y="1652016"/>
                  </a:lnTo>
                  <a:lnTo>
                    <a:pt x="539496" y="1636776"/>
                  </a:lnTo>
                  <a:lnTo>
                    <a:pt x="501396" y="1620012"/>
                  </a:lnTo>
                  <a:lnTo>
                    <a:pt x="466344" y="1601724"/>
                  </a:lnTo>
                  <a:lnTo>
                    <a:pt x="431292" y="1581912"/>
                  </a:lnTo>
                  <a:lnTo>
                    <a:pt x="396240" y="1559052"/>
                  </a:lnTo>
                  <a:lnTo>
                    <a:pt x="364236" y="1536192"/>
                  </a:lnTo>
                  <a:lnTo>
                    <a:pt x="332232" y="1511808"/>
                  </a:lnTo>
                  <a:lnTo>
                    <a:pt x="301752" y="1484376"/>
                  </a:lnTo>
                  <a:lnTo>
                    <a:pt x="272796" y="1456944"/>
                  </a:lnTo>
                  <a:lnTo>
                    <a:pt x="245364" y="1427988"/>
                  </a:lnTo>
                  <a:lnTo>
                    <a:pt x="219456" y="1397508"/>
                  </a:lnTo>
                  <a:lnTo>
                    <a:pt x="193548" y="1365504"/>
                  </a:lnTo>
                  <a:lnTo>
                    <a:pt x="170688" y="1333500"/>
                  </a:lnTo>
                  <a:lnTo>
                    <a:pt x="149352" y="1299972"/>
                  </a:lnTo>
                  <a:lnTo>
                    <a:pt x="128016" y="1264920"/>
                  </a:lnTo>
                  <a:lnTo>
                    <a:pt x="109728" y="1228344"/>
                  </a:lnTo>
                  <a:lnTo>
                    <a:pt x="92964" y="1190244"/>
                  </a:lnTo>
                  <a:lnTo>
                    <a:pt x="77724" y="1152144"/>
                  </a:lnTo>
                  <a:lnTo>
                    <a:pt x="65532" y="1114044"/>
                  </a:lnTo>
                  <a:lnTo>
                    <a:pt x="53340" y="1074420"/>
                  </a:lnTo>
                  <a:lnTo>
                    <a:pt x="44196" y="1033272"/>
                  </a:lnTo>
                  <a:lnTo>
                    <a:pt x="32004" y="950976"/>
                  </a:lnTo>
                  <a:lnTo>
                    <a:pt x="28956" y="908304"/>
                  </a:lnTo>
                  <a:lnTo>
                    <a:pt x="27432" y="865632"/>
                  </a:lnTo>
                  <a:lnTo>
                    <a:pt x="28956" y="821436"/>
                  </a:lnTo>
                  <a:lnTo>
                    <a:pt x="32004" y="778764"/>
                  </a:lnTo>
                  <a:lnTo>
                    <a:pt x="44196" y="696468"/>
                  </a:lnTo>
                  <a:lnTo>
                    <a:pt x="54864" y="655320"/>
                  </a:lnTo>
                  <a:lnTo>
                    <a:pt x="65532" y="615696"/>
                  </a:lnTo>
                  <a:lnTo>
                    <a:pt x="92964" y="539496"/>
                  </a:lnTo>
                  <a:lnTo>
                    <a:pt x="111252" y="501396"/>
                  </a:lnTo>
                  <a:lnTo>
                    <a:pt x="129540" y="466344"/>
                  </a:lnTo>
                  <a:lnTo>
                    <a:pt x="149352" y="431292"/>
                  </a:lnTo>
                  <a:lnTo>
                    <a:pt x="170688" y="396240"/>
                  </a:lnTo>
                  <a:lnTo>
                    <a:pt x="219456" y="332232"/>
                  </a:lnTo>
                  <a:lnTo>
                    <a:pt x="245364" y="301752"/>
                  </a:lnTo>
                  <a:lnTo>
                    <a:pt x="272796" y="272796"/>
                  </a:lnTo>
                  <a:lnTo>
                    <a:pt x="301752" y="245364"/>
                  </a:lnTo>
                  <a:lnTo>
                    <a:pt x="332232" y="219456"/>
                  </a:lnTo>
                  <a:lnTo>
                    <a:pt x="364236" y="193548"/>
                  </a:lnTo>
                  <a:lnTo>
                    <a:pt x="397764" y="170688"/>
                  </a:lnTo>
                  <a:lnTo>
                    <a:pt x="431292" y="149352"/>
                  </a:lnTo>
                  <a:lnTo>
                    <a:pt x="466344" y="129540"/>
                  </a:lnTo>
                  <a:lnTo>
                    <a:pt x="502920" y="109728"/>
                  </a:lnTo>
                  <a:lnTo>
                    <a:pt x="539496" y="92964"/>
                  </a:lnTo>
                  <a:lnTo>
                    <a:pt x="577596" y="79248"/>
                  </a:lnTo>
                  <a:lnTo>
                    <a:pt x="617220" y="65532"/>
                  </a:lnTo>
                  <a:lnTo>
                    <a:pt x="696468" y="44196"/>
                  </a:lnTo>
                  <a:lnTo>
                    <a:pt x="780288" y="32004"/>
                  </a:lnTo>
                  <a:lnTo>
                    <a:pt x="822960" y="28956"/>
                  </a:lnTo>
                  <a:lnTo>
                    <a:pt x="865632" y="27432"/>
                  </a:lnTo>
                  <a:lnTo>
                    <a:pt x="908304" y="28956"/>
                  </a:lnTo>
                  <a:lnTo>
                    <a:pt x="950976" y="32004"/>
                  </a:lnTo>
                  <a:lnTo>
                    <a:pt x="993648" y="38100"/>
                  </a:lnTo>
                  <a:lnTo>
                    <a:pt x="1034796" y="45720"/>
                  </a:lnTo>
                  <a:lnTo>
                    <a:pt x="1074420" y="54864"/>
                  </a:lnTo>
                  <a:lnTo>
                    <a:pt x="1114044" y="65532"/>
                  </a:lnTo>
                  <a:lnTo>
                    <a:pt x="1153668" y="79248"/>
                  </a:lnTo>
                  <a:lnTo>
                    <a:pt x="1191768" y="94488"/>
                  </a:lnTo>
                  <a:lnTo>
                    <a:pt x="1228344" y="111252"/>
                  </a:lnTo>
                  <a:lnTo>
                    <a:pt x="1264920" y="129540"/>
                  </a:lnTo>
                  <a:lnTo>
                    <a:pt x="1299972" y="149352"/>
                  </a:lnTo>
                  <a:lnTo>
                    <a:pt x="1333500" y="170688"/>
                  </a:lnTo>
                  <a:lnTo>
                    <a:pt x="1367028" y="195072"/>
                  </a:lnTo>
                  <a:lnTo>
                    <a:pt x="1397508" y="219456"/>
                  </a:lnTo>
                  <a:lnTo>
                    <a:pt x="1427988" y="245364"/>
                  </a:lnTo>
                  <a:lnTo>
                    <a:pt x="1456944" y="272796"/>
                  </a:lnTo>
                  <a:lnTo>
                    <a:pt x="1485900" y="303276"/>
                  </a:lnTo>
                  <a:lnTo>
                    <a:pt x="1511808" y="332232"/>
                  </a:lnTo>
                  <a:lnTo>
                    <a:pt x="1536192" y="364236"/>
                  </a:lnTo>
                  <a:lnTo>
                    <a:pt x="1560576" y="397764"/>
                  </a:lnTo>
                  <a:lnTo>
                    <a:pt x="1581912" y="431292"/>
                  </a:lnTo>
                  <a:lnTo>
                    <a:pt x="1601724" y="466344"/>
                  </a:lnTo>
                  <a:lnTo>
                    <a:pt x="1620012" y="502920"/>
                  </a:lnTo>
                  <a:lnTo>
                    <a:pt x="1636776" y="539496"/>
                  </a:lnTo>
                  <a:lnTo>
                    <a:pt x="1652016" y="577596"/>
                  </a:lnTo>
                  <a:lnTo>
                    <a:pt x="1665732" y="617220"/>
                  </a:lnTo>
                  <a:lnTo>
                    <a:pt x="1676400" y="656844"/>
                  </a:lnTo>
                  <a:lnTo>
                    <a:pt x="1685544" y="696468"/>
                  </a:lnTo>
                  <a:lnTo>
                    <a:pt x="1693164" y="737616"/>
                  </a:lnTo>
                  <a:lnTo>
                    <a:pt x="1702308" y="822960"/>
                  </a:lnTo>
                  <a:lnTo>
                    <a:pt x="1702308" y="649224"/>
                  </a:lnTo>
                  <a:lnTo>
                    <a:pt x="1691640" y="608076"/>
                  </a:lnTo>
                  <a:lnTo>
                    <a:pt x="1677924" y="566928"/>
                  </a:lnTo>
                  <a:lnTo>
                    <a:pt x="1662684" y="528828"/>
                  </a:lnTo>
                  <a:lnTo>
                    <a:pt x="1626108" y="452628"/>
                  </a:lnTo>
                  <a:lnTo>
                    <a:pt x="1604772" y="416052"/>
                  </a:lnTo>
                  <a:lnTo>
                    <a:pt x="1581912" y="381000"/>
                  </a:lnTo>
                  <a:lnTo>
                    <a:pt x="1557528" y="347472"/>
                  </a:lnTo>
                  <a:lnTo>
                    <a:pt x="1505712" y="283464"/>
                  </a:lnTo>
                  <a:lnTo>
                    <a:pt x="1476756" y="252984"/>
                  </a:lnTo>
                  <a:lnTo>
                    <a:pt x="1415796" y="198120"/>
                  </a:lnTo>
                  <a:lnTo>
                    <a:pt x="1382268" y="172212"/>
                  </a:lnTo>
                  <a:lnTo>
                    <a:pt x="1348740" y="147828"/>
                  </a:lnTo>
                  <a:lnTo>
                    <a:pt x="1313688" y="124968"/>
                  </a:lnTo>
                  <a:lnTo>
                    <a:pt x="1240536" y="85344"/>
                  </a:lnTo>
                  <a:lnTo>
                    <a:pt x="1200912" y="68580"/>
                  </a:lnTo>
                  <a:lnTo>
                    <a:pt x="1162812" y="53340"/>
                  </a:lnTo>
                  <a:lnTo>
                    <a:pt x="1121664" y="39624"/>
                  </a:lnTo>
                  <a:lnTo>
                    <a:pt x="1080516" y="27432"/>
                  </a:lnTo>
                  <a:lnTo>
                    <a:pt x="1039368" y="18288"/>
                  </a:lnTo>
                  <a:lnTo>
                    <a:pt x="996696" y="10668"/>
                  </a:lnTo>
                  <a:lnTo>
                    <a:pt x="954024" y="4572"/>
                  </a:lnTo>
                  <a:lnTo>
                    <a:pt x="909828" y="1524"/>
                  </a:lnTo>
                  <a:lnTo>
                    <a:pt x="864108" y="0"/>
                  </a:lnTo>
                  <a:lnTo>
                    <a:pt x="819912" y="1524"/>
                  </a:lnTo>
                  <a:lnTo>
                    <a:pt x="775716" y="4572"/>
                  </a:lnTo>
                  <a:lnTo>
                    <a:pt x="733044" y="10668"/>
                  </a:lnTo>
                  <a:lnTo>
                    <a:pt x="690372" y="18288"/>
                  </a:lnTo>
                  <a:lnTo>
                    <a:pt x="649224" y="27432"/>
                  </a:lnTo>
                  <a:lnTo>
                    <a:pt x="608076" y="39624"/>
                  </a:lnTo>
                  <a:lnTo>
                    <a:pt x="566928" y="53340"/>
                  </a:lnTo>
                  <a:lnTo>
                    <a:pt x="528828" y="68580"/>
                  </a:lnTo>
                  <a:lnTo>
                    <a:pt x="489204" y="85344"/>
                  </a:lnTo>
                  <a:lnTo>
                    <a:pt x="452628" y="105156"/>
                  </a:lnTo>
                  <a:lnTo>
                    <a:pt x="416052" y="126492"/>
                  </a:lnTo>
                  <a:lnTo>
                    <a:pt x="381000" y="147828"/>
                  </a:lnTo>
                  <a:lnTo>
                    <a:pt x="347472" y="172212"/>
                  </a:lnTo>
                  <a:lnTo>
                    <a:pt x="315468" y="198120"/>
                  </a:lnTo>
                  <a:lnTo>
                    <a:pt x="283464" y="225552"/>
                  </a:lnTo>
                  <a:lnTo>
                    <a:pt x="252984" y="254508"/>
                  </a:lnTo>
                  <a:lnTo>
                    <a:pt x="225552" y="283464"/>
                  </a:lnTo>
                  <a:lnTo>
                    <a:pt x="198120" y="315468"/>
                  </a:lnTo>
                  <a:lnTo>
                    <a:pt x="172212" y="347472"/>
                  </a:lnTo>
                  <a:lnTo>
                    <a:pt x="147828" y="382524"/>
                  </a:lnTo>
                  <a:lnTo>
                    <a:pt x="124968" y="417576"/>
                  </a:lnTo>
                  <a:lnTo>
                    <a:pt x="85344" y="490728"/>
                  </a:lnTo>
                  <a:lnTo>
                    <a:pt x="68580" y="528828"/>
                  </a:lnTo>
                  <a:lnTo>
                    <a:pt x="53340" y="568452"/>
                  </a:lnTo>
                  <a:lnTo>
                    <a:pt x="39624" y="608076"/>
                  </a:lnTo>
                  <a:lnTo>
                    <a:pt x="27432" y="649224"/>
                  </a:lnTo>
                  <a:lnTo>
                    <a:pt x="18288" y="691896"/>
                  </a:lnTo>
                  <a:lnTo>
                    <a:pt x="10668" y="734568"/>
                  </a:lnTo>
                  <a:lnTo>
                    <a:pt x="4572" y="777240"/>
                  </a:lnTo>
                  <a:lnTo>
                    <a:pt x="1524" y="821436"/>
                  </a:lnTo>
                  <a:lnTo>
                    <a:pt x="0" y="865632"/>
                  </a:lnTo>
                  <a:lnTo>
                    <a:pt x="1524" y="909828"/>
                  </a:lnTo>
                  <a:lnTo>
                    <a:pt x="4572" y="954024"/>
                  </a:lnTo>
                  <a:lnTo>
                    <a:pt x="10668" y="996696"/>
                  </a:lnTo>
                  <a:lnTo>
                    <a:pt x="18288" y="1039368"/>
                  </a:lnTo>
                  <a:lnTo>
                    <a:pt x="27432" y="1082040"/>
                  </a:lnTo>
                  <a:lnTo>
                    <a:pt x="39624" y="1123188"/>
                  </a:lnTo>
                  <a:lnTo>
                    <a:pt x="53340" y="1162812"/>
                  </a:lnTo>
                  <a:lnTo>
                    <a:pt x="68580" y="1202436"/>
                  </a:lnTo>
                  <a:lnTo>
                    <a:pt x="85344" y="1240536"/>
                  </a:lnTo>
                  <a:lnTo>
                    <a:pt x="105156" y="1277112"/>
                  </a:lnTo>
                  <a:lnTo>
                    <a:pt x="126492" y="1313688"/>
                  </a:lnTo>
                  <a:lnTo>
                    <a:pt x="147828" y="1348740"/>
                  </a:lnTo>
                  <a:lnTo>
                    <a:pt x="172212" y="1382268"/>
                  </a:lnTo>
                  <a:lnTo>
                    <a:pt x="198120" y="1415796"/>
                  </a:lnTo>
                  <a:lnTo>
                    <a:pt x="225552" y="1446276"/>
                  </a:lnTo>
                  <a:lnTo>
                    <a:pt x="254508" y="1476756"/>
                  </a:lnTo>
                  <a:lnTo>
                    <a:pt x="283464" y="1505712"/>
                  </a:lnTo>
                  <a:lnTo>
                    <a:pt x="315468" y="1533144"/>
                  </a:lnTo>
                  <a:lnTo>
                    <a:pt x="347472" y="1559052"/>
                  </a:lnTo>
                  <a:lnTo>
                    <a:pt x="417576" y="1604772"/>
                  </a:lnTo>
                  <a:lnTo>
                    <a:pt x="452628" y="1626108"/>
                  </a:lnTo>
                  <a:lnTo>
                    <a:pt x="528828" y="1662684"/>
                  </a:lnTo>
                  <a:lnTo>
                    <a:pt x="568452" y="1677924"/>
                  </a:lnTo>
                  <a:lnTo>
                    <a:pt x="608076" y="1691640"/>
                  </a:lnTo>
                  <a:lnTo>
                    <a:pt x="691896" y="1712976"/>
                  </a:lnTo>
                  <a:lnTo>
                    <a:pt x="734568" y="1720596"/>
                  </a:lnTo>
                  <a:lnTo>
                    <a:pt x="777240" y="1725168"/>
                  </a:lnTo>
                  <a:lnTo>
                    <a:pt x="821436" y="1728216"/>
                  </a:lnTo>
                  <a:lnTo>
                    <a:pt x="865632" y="1729740"/>
                  </a:lnTo>
                  <a:lnTo>
                    <a:pt x="909828" y="1728216"/>
                  </a:lnTo>
                  <a:lnTo>
                    <a:pt x="954024" y="1725168"/>
                  </a:lnTo>
                  <a:lnTo>
                    <a:pt x="996696" y="1720596"/>
                  </a:lnTo>
                  <a:lnTo>
                    <a:pt x="1039368" y="1712976"/>
                  </a:lnTo>
                  <a:lnTo>
                    <a:pt x="1082040" y="1702308"/>
                  </a:lnTo>
                  <a:lnTo>
                    <a:pt x="1123188" y="1691640"/>
                  </a:lnTo>
                  <a:lnTo>
                    <a:pt x="1162812" y="1677924"/>
                  </a:lnTo>
                  <a:lnTo>
                    <a:pt x="1202436" y="1662684"/>
                  </a:lnTo>
                  <a:lnTo>
                    <a:pt x="1240536" y="1644396"/>
                  </a:lnTo>
                  <a:lnTo>
                    <a:pt x="1277112" y="1626108"/>
                  </a:lnTo>
                  <a:lnTo>
                    <a:pt x="1313688" y="1604772"/>
                  </a:lnTo>
                  <a:lnTo>
                    <a:pt x="1348740" y="1581912"/>
                  </a:lnTo>
                  <a:lnTo>
                    <a:pt x="1382268" y="1557528"/>
                  </a:lnTo>
                  <a:lnTo>
                    <a:pt x="1415796" y="1531620"/>
                  </a:lnTo>
                  <a:lnTo>
                    <a:pt x="1446276" y="1505712"/>
                  </a:lnTo>
                  <a:lnTo>
                    <a:pt x="1476756" y="1476756"/>
                  </a:lnTo>
                  <a:lnTo>
                    <a:pt x="1505712" y="1446276"/>
                  </a:lnTo>
                  <a:lnTo>
                    <a:pt x="1533144" y="1415796"/>
                  </a:lnTo>
                  <a:lnTo>
                    <a:pt x="1559052" y="1382268"/>
                  </a:lnTo>
                  <a:lnTo>
                    <a:pt x="1581912" y="1348740"/>
                  </a:lnTo>
                  <a:lnTo>
                    <a:pt x="1604772" y="1313688"/>
                  </a:lnTo>
                  <a:lnTo>
                    <a:pt x="1626108" y="1277112"/>
                  </a:lnTo>
                  <a:lnTo>
                    <a:pt x="1644396" y="1240536"/>
                  </a:lnTo>
                  <a:lnTo>
                    <a:pt x="1662684" y="1200912"/>
                  </a:lnTo>
                  <a:lnTo>
                    <a:pt x="1677924" y="1162812"/>
                  </a:lnTo>
                  <a:lnTo>
                    <a:pt x="1691640" y="1121664"/>
                  </a:lnTo>
                  <a:lnTo>
                    <a:pt x="1712976" y="1039368"/>
                  </a:lnTo>
                  <a:lnTo>
                    <a:pt x="1720596" y="996696"/>
                  </a:lnTo>
                  <a:lnTo>
                    <a:pt x="1725168" y="954024"/>
                  </a:lnTo>
                  <a:lnTo>
                    <a:pt x="1728216" y="909828"/>
                  </a:lnTo>
                  <a:lnTo>
                    <a:pt x="1729740" y="865632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49223" y="1508760"/>
              <a:ext cx="1115567" cy="11155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38555" y="1503171"/>
              <a:ext cx="1129283" cy="1122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38555" y="1503171"/>
              <a:ext cx="1129665" cy="1122680"/>
            </a:xfrm>
            <a:custGeom>
              <a:avLst/>
              <a:gdLst/>
              <a:ahLst/>
              <a:cxnLst/>
              <a:rect l="l" t="t" r="r" b="b"/>
              <a:pathLst>
                <a:path w="1129664" h="1122680">
                  <a:moveTo>
                    <a:pt x="577595" y="0"/>
                  </a:moveTo>
                  <a:lnTo>
                    <a:pt x="522731" y="0"/>
                  </a:lnTo>
                  <a:lnTo>
                    <a:pt x="496823" y="3809"/>
                  </a:lnTo>
                  <a:lnTo>
                    <a:pt x="469391" y="6350"/>
                  </a:lnTo>
                  <a:lnTo>
                    <a:pt x="443483" y="11429"/>
                  </a:lnTo>
                  <a:lnTo>
                    <a:pt x="416051" y="16509"/>
                  </a:lnTo>
                  <a:lnTo>
                    <a:pt x="364235" y="31750"/>
                  </a:lnTo>
                  <a:lnTo>
                    <a:pt x="266699" y="77469"/>
                  </a:lnTo>
                  <a:lnTo>
                    <a:pt x="220979" y="107950"/>
                  </a:lnTo>
                  <a:lnTo>
                    <a:pt x="178308" y="144779"/>
                  </a:lnTo>
                  <a:lnTo>
                    <a:pt x="138684" y="184150"/>
                  </a:lnTo>
                  <a:lnTo>
                    <a:pt x="102108" y="229869"/>
                  </a:lnTo>
                  <a:lnTo>
                    <a:pt x="71628" y="278129"/>
                  </a:lnTo>
                  <a:lnTo>
                    <a:pt x="47244" y="327659"/>
                  </a:lnTo>
                  <a:lnTo>
                    <a:pt x="27432" y="378459"/>
                  </a:lnTo>
                  <a:lnTo>
                    <a:pt x="13716" y="431800"/>
                  </a:lnTo>
                  <a:lnTo>
                    <a:pt x="7620" y="457200"/>
                  </a:lnTo>
                  <a:lnTo>
                    <a:pt x="4572" y="485139"/>
                  </a:lnTo>
                  <a:lnTo>
                    <a:pt x="1524" y="510539"/>
                  </a:lnTo>
                  <a:lnTo>
                    <a:pt x="0" y="538479"/>
                  </a:lnTo>
                  <a:lnTo>
                    <a:pt x="0" y="565150"/>
                  </a:lnTo>
                  <a:lnTo>
                    <a:pt x="1524" y="593089"/>
                  </a:lnTo>
                  <a:lnTo>
                    <a:pt x="9144" y="646429"/>
                  </a:lnTo>
                  <a:lnTo>
                    <a:pt x="19812" y="698500"/>
                  </a:lnTo>
                  <a:lnTo>
                    <a:pt x="36576" y="750569"/>
                  </a:lnTo>
                  <a:lnTo>
                    <a:pt x="59436" y="800100"/>
                  </a:lnTo>
                  <a:lnTo>
                    <a:pt x="71628" y="826769"/>
                  </a:lnTo>
                  <a:lnTo>
                    <a:pt x="100584" y="872489"/>
                  </a:lnTo>
                  <a:lnTo>
                    <a:pt x="134112" y="918209"/>
                  </a:lnTo>
                  <a:lnTo>
                    <a:pt x="173736" y="958850"/>
                  </a:lnTo>
                  <a:lnTo>
                    <a:pt x="217931" y="998219"/>
                  </a:lnTo>
                  <a:lnTo>
                    <a:pt x="265175" y="1032509"/>
                  </a:lnTo>
                  <a:lnTo>
                    <a:pt x="313943" y="1060450"/>
                  </a:lnTo>
                  <a:lnTo>
                    <a:pt x="365759" y="1083309"/>
                  </a:lnTo>
                  <a:lnTo>
                    <a:pt x="417575" y="1102359"/>
                  </a:lnTo>
                  <a:lnTo>
                    <a:pt x="470915" y="1113789"/>
                  </a:lnTo>
                  <a:lnTo>
                    <a:pt x="525779" y="1121409"/>
                  </a:lnTo>
                  <a:lnTo>
                    <a:pt x="553211" y="1122679"/>
                  </a:lnTo>
                  <a:lnTo>
                    <a:pt x="606551" y="1122679"/>
                  </a:lnTo>
                  <a:lnTo>
                    <a:pt x="633983" y="1121409"/>
                  </a:lnTo>
                  <a:lnTo>
                    <a:pt x="661415" y="1117600"/>
                  </a:lnTo>
                  <a:lnTo>
                    <a:pt x="687323" y="1112519"/>
                  </a:lnTo>
                  <a:lnTo>
                    <a:pt x="692505" y="1111250"/>
                  </a:lnTo>
                  <a:lnTo>
                    <a:pt x="553211" y="1111250"/>
                  </a:lnTo>
                  <a:lnTo>
                    <a:pt x="525779" y="1109979"/>
                  </a:lnTo>
                  <a:lnTo>
                    <a:pt x="473963" y="1102359"/>
                  </a:lnTo>
                  <a:lnTo>
                    <a:pt x="420623" y="1089659"/>
                  </a:lnTo>
                  <a:lnTo>
                    <a:pt x="370331" y="1071879"/>
                  </a:lnTo>
                  <a:lnTo>
                    <a:pt x="320039" y="1049019"/>
                  </a:lnTo>
                  <a:lnTo>
                    <a:pt x="271271" y="1021079"/>
                  </a:lnTo>
                  <a:lnTo>
                    <a:pt x="225551" y="988059"/>
                  </a:lnTo>
                  <a:lnTo>
                    <a:pt x="163068" y="929639"/>
                  </a:lnTo>
                  <a:lnTo>
                    <a:pt x="126492" y="887729"/>
                  </a:lnTo>
                  <a:lnTo>
                    <a:pt x="96012" y="843279"/>
                  </a:lnTo>
                  <a:lnTo>
                    <a:pt x="70104" y="796289"/>
                  </a:lnTo>
                  <a:lnTo>
                    <a:pt x="48768" y="745489"/>
                  </a:lnTo>
                  <a:lnTo>
                    <a:pt x="32004" y="694689"/>
                  </a:lnTo>
                  <a:lnTo>
                    <a:pt x="16764" y="617219"/>
                  </a:lnTo>
                  <a:lnTo>
                    <a:pt x="13785" y="565150"/>
                  </a:lnTo>
                  <a:lnTo>
                    <a:pt x="13716" y="511809"/>
                  </a:lnTo>
                  <a:lnTo>
                    <a:pt x="16764" y="486409"/>
                  </a:lnTo>
                  <a:lnTo>
                    <a:pt x="25908" y="433069"/>
                  </a:lnTo>
                  <a:lnTo>
                    <a:pt x="39624" y="382269"/>
                  </a:lnTo>
                  <a:lnTo>
                    <a:pt x="70104" y="308609"/>
                  </a:lnTo>
                  <a:lnTo>
                    <a:pt x="97536" y="259079"/>
                  </a:lnTo>
                  <a:lnTo>
                    <a:pt x="129540" y="214629"/>
                  </a:lnTo>
                  <a:lnTo>
                    <a:pt x="167640" y="172719"/>
                  </a:lnTo>
                  <a:lnTo>
                    <a:pt x="207264" y="135889"/>
                  </a:lnTo>
                  <a:lnTo>
                    <a:pt x="274319" y="88900"/>
                  </a:lnTo>
                  <a:lnTo>
                    <a:pt x="320039" y="64769"/>
                  </a:lnTo>
                  <a:lnTo>
                    <a:pt x="368807" y="44450"/>
                  </a:lnTo>
                  <a:lnTo>
                    <a:pt x="446531" y="22859"/>
                  </a:lnTo>
                  <a:lnTo>
                    <a:pt x="524255" y="12700"/>
                  </a:lnTo>
                  <a:lnTo>
                    <a:pt x="674827" y="12700"/>
                  </a:lnTo>
                  <a:lnTo>
                    <a:pt x="658367" y="8889"/>
                  </a:lnTo>
                  <a:lnTo>
                    <a:pt x="605027" y="1269"/>
                  </a:lnTo>
                  <a:lnTo>
                    <a:pt x="577595" y="0"/>
                  </a:lnTo>
                  <a:close/>
                </a:path>
                <a:path w="1129664" h="1122680">
                  <a:moveTo>
                    <a:pt x="674827" y="12700"/>
                  </a:moveTo>
                  <a:lnTo>
                    <a:pt x="577595" y="12700"/>
                  </a:lnTo>
                  <a:lnTo>
                    <a:pt x="603503" y="13969"/>
                  </a:lnTo>
                  <a:lnTo>
                    <a:pt x="630935" y="16509"/>
                  </a:lnTo>
                  <a:lnTo>
                    <a:pt x="708659" y="34289"/>
                  </a:lnTo>
                  <a:lnTo>
                    <a:pt x="760475" y="52069"/>
                  </a:lnTo>
                  <a:lnTo>
                    <a:pt x="810767" y="74929"/>
                  </a:lnTo>
                  <a:lnTo>
                    <a:pt x="859535" y="102869"/>
                  </a:lnTo>
                  <a:lnTo>
                    <a:pt x="905255" y="135889"/>
                  </a:lnTo>
                  <a:lnTo>
                    <a:pt x="947927" y="173989"/>
                  </a:lnTo>
                  <a:lnTo>
                    <a:pt x="986027" y="214629"/>
                  </a:lnTo>
                  <a:lnTo>
                    <a:pt x="1019555" y="257809"/>
                  </a:lnTo>
                  <a:lnTo>
                    <a:pt x="1046987" y="304800"/>
                  </a:lnTo>
                  <a:lnTo>
                    <a:pt x="1060703" y="328929"/>
                  </a:lnTo>
                  <a:lnTo>
                    <a:pt x="1082039" y="378459"/>
                  </a:lnTo>
                  <a:lnTo>
                    <a:pt x="1097279" y="427989"/>
                  </a:lnTo>
                  <a:lnTo>
                    <a:pt x="1109471" y="480059"/>
                  </a:lnTo>
                  <a:lnTo>
                    <a:pt x="1115567" y="532129"/>
                  </a:lnTo>
                  <a:lnTo>
                    <a:pt x="1117091" y="560069"/>
                  </a:lnTo>
                  <a:lnTo>
                    <a:pt x="1117091" y="585469"/>
                  </a:lnTo>
                  <a:lnTo>
                    <a:pt x="1115567" y="610869"/>
                  </a:lnTo>
                  <a:lnTo>
                    <a:pt x="1114043" y="638809"/>
                  </a:lnTo>
                  <a:lnTo>
                    <a:pt x="1104899" y="690879"/>
                  </a:lnTo>
                  <a:lnTo>
                    <a:pt x="1091183" y="742950"/>
                  </a:lnTo>
                  <a:lnTo>
                    <a:pt x="1071371" y="791209"/>
                  </a:lnTo>
                  <a:lnTo>
                    <a:pt x="1046987" y="839469"/>
                  </a:lnTo>
                  <a:lnTo>
                    <a:pt x="1016507" y="887729"/>
                  </a:lnTo>
                  <a:lnTo>
                    <a:pt x="999743" y="908050"/>
                  </a:lnTo>
                  <a:lnTo>
                    <a:pt x="981455" y="930909"/>
                  </a:lnTo>
                  <a:lnTo>
                    <a:pt x="922019" y="988059"/>
                  </a:lnTo>
                  <a:lnTo>
                    <a:pt x="879347" y="1019809"/>
                  </a:lnTo>
                  <a:lnTo>
                    <a:pt x="833627" y="1047750"/>
                  </a:lnTo>
                  <a:lnTo>
                    <a:pt x="784859" y="1070609"/>
                  </a:lnTo>
                  <a:lnTo>
                    <a:pt x="736091" y="1088389"/>
                  </a:lnTo>
                  <a:lnTo>
                    <a:pt x="684275" y="1099819"/>
                  </a:lnTo>
                  <a:lnTo>
                    <a:pt x="606551" y="1111250"/>
                  </a:lnTo>
                  <a:lnTo>
                    <a:pt x="692505" y="1111250"/>
                  </a:lnTo>
                  <a:lnTo>
                    <a:pt x="739139" y="1099819"/>
                  </a:lnTo>
                  <a:lnTo>
                    <a:pt x="790955" y="1082039"/>
                  </a:lnTo>
                  <a:lnTo>
                    <a:pt x="839723" y="1059179"/>
                  </a:lnTo>
                  <a:lnTo>
                    <a:pt x="909827" y="1014729"/>
                  </a:lnTo>
                  <a:lnTo>
                    <a:pt x="952499" y="979169"/>
                  </a:lnTo>
                  <a:lnTo>
                    <a:pt x="992123" y="938529"/>
                  </a:lnTo>
                  <a:lnTo>
                    <a:pt x="1043939" y="869950"/>
                  </a:lnTo>
                  <a:lnTo>
                    <a:pt x="1071371" y="821689"/>
                  </a:lnTo>
                  <a:lnTo>
                    <a:pt x="1094231" y="770889"/>
                  </a:lnTo>
                  <a:lnTo>
                    <a:pt x="1110995" y="720089"/>
                  </a:lnTo>
                  <a:lnTo>
                    <a:pt x="1121663" y="666750"/>
                  </a:lnTo>
                  <a:lnTo>
                    <a:pt x="1129283" y="613409"/>
                  </a:lnTo>
                  <a:lnTo>
                    <a:pt x="1129283" y="557529"/>
                  </a:lnTo>
                  <a:lnTo>
                    <a:pt x="1127759" y="532129"/>
                  </a:lnTo>
                  <a:lnTo>
                    <a:pt x="1126235" y="504189"/>
                  </a:lnTo>
                  <a:lnTo>
                    <a:pt x="1117091" y="450850"/>
                  </a:lnTo>
                  <a:lnTo>
                    <a:pt x="1101851" y="400050"/>
                  </a:lnTo>
                  <a:lnTo>
                    <a:pt x="1083563" y="347979"/>
                  </a:lnTo>
                  <a:lnTo>
                    <a:pt x="1059179" y="298450"/>
                  </a:lnTo>
                  <a:lnTo>
                    <a:pt x="1030223" y="251459"/>
                  </a:lnTo>
                  <a:lnTo>
                    <a:pt x="995171" y="205739"/>
                  </a:lnTo>
                  <a:lnTo>
                    <a:pt x="935735" y="144779"/>
                  </a:lnTo>
                  <a:lnTo>
                    <a:pt x="890015" y="107950"/>
                  </a:lnTo>
                  <a:lnTo>
                    <a:pt x="841247" y="76200"/>
                  </a:lnTo>
                  <a:lnTo>
                    <a:pt x="765047" y="39369"/>
                  </a:lnTo>
                  <a:lnTo>
                    <a:pt x="711707" y="21589"/>
                  </a:lnTo>
                  <a:lnTo>
                    <a:pt x="685799" y="15239"/>
                  </a:lnTo>
                  <a:lnTo>
                    <a:pt x="674827" y="12700"/>
                  </a:lnTo>
                  <a:close/>
                </a:path>
                <a:path w="1129664" h="1122680">
                  <a:moveTo>
                    <a:pt x="553211" y="129539"/>
                  </a:moveTo>
                  <a:lnTo>
                    <a:pt x="531875" y="130809"/>
                  </a:lnTo>
                  <a:lnTo>
                    <a:pt x="512063" y="133350"/>
                  </a:lnTo>
                  <a:lnTo>
                    <a:pt x="490727" y="134619"/>
                  </a:lnTo>
                  <a:lnTo>
                    <a:pt x="449579" y="143509"/>
                  </a:lnTo>
                  <a:lnTo>
                    <a:pt x="409955" y="153669"/>
                  </a:lnTo>
                  <a:lnTo>
                    <a:pt x="335279" y="189229"/>
                  </a:lnTo>
                  <a:lnTo>
                    <a:pt x="283463" y="226059"/>
                  </a:lnTo>
                  <a:lnTo>
                    <a:pt x="251459" y="255269"/>
                  </a:lnTo>
                  <a:lnTo>
                    <a:pt x="208788" y="304800"/>
                  </a:lnTo>
                  <a:lnTo>
                    <a:pt x="185928" y="341629"/>
                  </a:lnTo>
                  <a:lnTo>
                    <a:pt x="166116" y="379729"/>
                  </a:lnTo>
                  <a:lnTo>
                    <a:pt x="150876" y="419100"/>
                  </a:lnTo>
                  <a:lnTo>
                    <a:pt x="140208" y="461009"/>
                  </a:lnTo>
                  <a:lnTo>
                    <a:pt x="134112" y="501650"/>
                  </a:lnTo>
                  <a:lnTo>
                    <a:pt x="131254" y="539750"/>
                  </a:lnTo>
                  <a:lnTo>
                    <a:pt x="131153" y="563879"/>
                  </a:lnTo>
                  <a:lnTo>
                    <a:pt x="132689" y="585469"/>
                  </a:lnTo>
                  <a:lnTo>
                    <a:pt x="134112" y="603250"/>
                  </a:lnTo>
                  <a:lnTo>
                    <a:pt x="137160" y="624839"/>
                  </a:lnTo>
                  <a:lnTo>
                    <a:pt x="141732" y="645159"/>
                  </a:lnTo>
                  <a:lnTo>
                    <a:pt x="146304" y="666750"/>
                  </a:lnTo>
                  <a:lnTo>
                    <a:pt x="167640" y="725169"/>
                  </a:lnTo>
                  <a:lnTo>
                    <a:pt x="185928" y="762000"/>
                  </a:lnTo>
                  <a:lnTo>
                    <a:pt x="208788" y="798829"/>
                  </a:lnTo>
                  <a:lnTo>
                    <a:pt x="220979" y="816609"/>
                  </a:lnTo>
                  <a:lnTo>
                    <a:pt x="249935" y="850900"/>
                  </a:lnTo>
                  <a:lnTo>
                    <a:pt x="298703" y="896619"/>
                  </a:lnTo>
                  <a:lnTo>
                    <a:pt x="353567" y="933450"/>
                  </a:lnTo>
                  <a:lnTo>
                    <a:pt x="393191" y="953769"/>
                  </a:lnTo>
                  <a:lnTo>
                    <a:pt x="432815" y="969009"/>
                  </a:lnTo>
                  <a:lnTo>
                    <a:pt x="473963" y="981709"/>
                  </a:lnTo>
                  <a:lnTo>
                    <a:pt x="556259" y="994409"/>
                  </a:lnTo>
                  <a:lnTo>
                    <a:pt x="598931" y="994409"/>
                  </a:lnTo>
                  <a:lnTo>
                    <a:pt x="618743" y="990600"/>
                  </a:lnTo>
                  <a:lnTo>
                    <a:pt x="640079" y="989329"/>
                  </a:lnTo>
                  <a:lnTo>
                    <a:pt x="659891" y="986789"/>
                  </a:lnTo>
                  <a:lnTo>
                    <a:pt x="679703" y="981709"/>
                  </a:lnTo>
                  <a:lnTo>
                    <a:pt x="683971" y="980439"/>
                  </a:lnTo>
                  <a:lnTo>
                    <a:pt x="557783" y="980439"/>
                  </a:lnTo>
                  <a:lnTo>
                    <a:pt x="536447" y="979169"/>
                  </a:lnTo>
                  <a:lnTo>
                    <a:pt x="496823" y="974089"/>
                  </a:lnTo>
                  <a:lnTo>
                    <a:pt x="417575" y="951229"/>
                  </a:lnTo>
                  <a:lnTo>
                    <a:pt x="379475" y="933450"/>
                  </a:lnTo>
                  <a:lnTo>
                    <a:pt x="342899" y="911859"/>
                  </a:lnTo>
                  <a:lnTo>
                    <a:pt x="289559" y="872489"/>
                  </a:lnTo>
                  <a:lnTo>
                    <a:pt x="259079" y="842009"/>
                  </a:lnTo>
                  <a:lnTo>
                    <a:pt x="231647" y="808989"/>
                  </a:lnTo>
                  <a:lnTo>
                    <a:pt x="207264" y="774700"/>
                  </a:lnTo>
                  <a:lnTo>
                    <a:pt x="187451" y="739139"/>
                  </a:lnTo>
                  <a:lnTo>
                    <a:pt x="179832" y="720089"/>
                  </a:lnTo>
                  <a:lnTo>
                    <a:pt x="170688" y="701039"/>
                  </a:lnTo>
                  <a:lnTo>
                    <a:pt x="158496" y="662939"/>
                  </a:lnTo>
                  <a:lnTo>
                    <a:pt x="149352" y="623569"/>
                  </a:lnTo>
                  <a:lnTo>
                    <a:pt x="146304" y="603250"/>
                  </a:lnTo>
                  <a:lnTo>
                    <a:pt x="143351" y="563879"/>
                  </a:lnTo>
                  <a:lnTo>
                    <a:pt x="143452" y="539750"/>
                  </a:lnTo>
                  <a:lnTo>
                    <a:pt x="152400" y="463550"/>
                  </a:lnTo>
                  <a:lnTo>
                    <a:pt x="163068" y="424179"/>
                  </a:lnTo>
                  <a:lnTo>
                    <a:pt x="178308" y="386079"/>
                  </a:lnTo>
                  <a:lnTo>
                    <a:pt x="196595" y="349250"/>
                  </a:lnTo>
                  <a:lnTo>
                    <a:pt x="219455" y="312419"/>
                  </a:lnTo>
                  <a:lnTo>
                    <a:pt x="245363" y="280669"/>
                  </a:lnTo>
                  <a:lnTo>
                    <a:pt x="291083" y="236219"/>
                  </a:lnTo>
                  <a:lnTo>
                    <a:pt x="324611" y="212089"/>
                  </a:lnTo>
                  <a:lnTo>
                    <a:pt x="358139" y="190500"/>
                  </a:lnTo>
                  <a:lnTo>
                    <a:pt x="394715" y="173989"/>
                  </a:lnTo>
                  <a:lnTo>
                    <a:pt x="432815" y="160019"/>
                  </a:lnTo>
                  <a:lnTo>
                    <a:pt x="472439" y="151129"/>
                  </a:lnTo>
                  <a:lnTo>
                    <a:pt x="512063" y="144779"/>
                  </a:lnTo>
                  <a:lnTo>
                    <a:pt x="531875" y="143509"/>
                  </a:lnTo>
                  <a:lnTo>
                    <a:pt x="660806" y="143509"/>
                  </a:lnTo>
                  <a:lnTo>
                    <a:pt x="656843" y="142239"/>
                  </a:lnTo>
                  <a:lnTo>
                    <a:pt x="635507" y="137159"/>
                  </a:lnTo>
                  <a:lnTo>
                    <a:pt x="615695" y="134619"/>
                  </a:lnTo>
                  <a:lnTo>
                    <a:pt x="573023" y="130809"/>
                  </a:lnTo>
                  <a:lnTo>
                    <a:pt x="553211" y="129539"/>
                  </a:lnTo>
                  <a:close/>
                </a:path>
                <a:path w="1129664" h="1122680">
                  <a:moveTo>
                    <a:pt x="660806" y="143509"/>
                  </a:moveTo>
                  <a:lnTo>
                    <a:pt x="573023" y="143509"/>
                  </a:lnTo>
                  <a:lnTo>
                    <a:pt x="612647" y="146050"/>
                  </a:lnTo>
                  <a:lnTo>
                    <a:pt x="633983" y="149859"/>
                  </a:lnTo>
                  <a:lnTo>
                    <a:pt x="693419" y="166369"/>
                  </a:lnTo>
                  <a:lnTo>
                    <a:pt x="731519" y="181609"/>
                  </a:lnTo>
                  <a:lnTo>
                    <a:pt x="787907" y="212089"/>
                  </a:lnTo>
                  <a:lnTo>
                    <a:pt x="839723" y="251459"/>
                  </a:lnTo>
                  <a:lnTo>
                    <a:pt x="871727" y="281939"/>
                  </a:lnTo>
                  <a:lnTo>
                    <a:pt x="899159" y="313689"/>
                  </a:lnTo>
                  <a:lnTo>
                    <a:pt x="932687" y="367029"/>
                  </a:lnTo>
                  <a:lnTo>
                    <a:pt x="950975" y="403859"/>
                  </a:lnTo>
                  <a:lnTo>
                    <a:pt x="966215" y="441959"/>
                  </a:lnTo>
                  <a:lnTo>
                    <a:pt x="970787" y="461009"/>
                  </a:lnTo>
                  <a:lnTo>
                    <a:pt x="976883" y="480059"/>
                  </a:lnTo>
                  <a:lnTo>
                    <a:pt x="979931" y="500379"/>
                  </a:lnTo>
                  <a:lnTo>
                    <a:pt x="982979" y="521969"/>
                  </a:lnTo>
                  <a:lnTo>
                    <a:pt x="986027" y="541019"/>
                  </a:lnTo>
                  <a:lnTo>
                    <a:pt x="986027" y="600709"/>
                  </a:lnTo>
                  <a:lnTo>
                    <a:pt x="984503" y="621029"/>
                  </a:lnTo>
                  <a:lnTo>
                    <a:pt x="976883" y="661669"/>
                  </a:lnTo>
                  <a:lnTo>
                    <a:pt x="960119" y="720089"/>
                  </a:lnTo>
                  <a:lnTo>
                    <a:pt x="943355" y="758189"/>
                  </a:lnTo>
                  <a:lnTo>
                    <a:pt x="923543" y="792479"/>
                  </a:lnTo>
                  <a:lnTo>
                    <a:pt x="883919" y="844550"/>
                  </a:lnTo>
                  <a:lnTo>
                    <a:pt x="839723" y="887729"/>
                  </a:lnTo>
                  <a:lnTo>
                    <a:pt x="806195" y="911859"/>
                  </a:lnTo>
                  <a:lnTo>
                    <a:pt x="789431" y="922019"/>
                  </a:lnTo>
                  <a:lnTo>
                    <a:pt x="771143" y="933450"/>
                  </a:lnTo>
                  <a:lnTo>
                    <a:pt x="752855" y="942339"/>
                  </a:lnTo>
                  <a:lnTo>
                    <a:pt x="716279" y="957579"/>
                  </a:lnTo>
                  <a:lnTo>
                    <a:pt x="696467" y="963929"/>
                  </a:lnTo>
                  <a:lnTo>
                    <a:pt x="678179" y="967739"/>
                  </a:lnTo>
                  <a:lnTo>
                    <a:pt x="638555" y="976629"/>
                  </a:lnTo>
                  <a:lnTo>
                    <a:pt x="618743" y="979169"/>
                  </a:lnTo>
                  <a:lnTo>
                    <a:pt x="597407" y="980439"/>
                  </a:lnTo>
                  <a:lnTo>
                    <a:pt x="683971" y="980439"/>
                  </a:lnTo>
                  <a:lnTo>
                    <a:pt x="739139" y="961389"/>
                  </a:lnTo>
                  <a:lnTo>
                    <a:pt x="795527" y="934719"/>
                  </a:lnTo>
                  <a:lnTo>
                    <a:pt x="847343" y="897889"/>
                  </a:lnTo>
                  <a:lnTo>
                    <a:pt x="879347" y="868679"/>
                  </a:lnTo>
                  <a:lnTo>
                    <a:pt x="893063" y="852169"/>
                  </a:lnTo>
                  <a:lnTo>
                    <a:pt x="908303" y="835659"/>
                  </a:lnTo>
                  <a:lnTo>
                    <a:pt x="920495" y="819150"/>
                  </a:lnTo>
                  <a:lnTo>
                    <a:pt x="944879" y="782319"/>
                  </a:lnTo>
                  <a:lnTo>
                    <a:pt x="954023" y="762000"/>
                  </a:lnTo>
                  <a:lnTo>
                    <a:pt x="963167" y="744219"/>
                  </a:lnTo>
                  <a:lnTo>
                    <a:pt x="984503" y="684529"/>
                  </a:lnTo>
                  <a:lnTo>
                    <a:pt x="993647" y="643889"/>
                  </a:lnTo>
                  <a:lnTo>
                    <a:pt x="999743" y="580389"/>
                  </a:lnTo>
                  <a:lnTo>
                    <a:pt x="999654" y="560069"/>
                  </a:lnTo>
                  <a:lnTo>
                    <a:pt x="998124" y="538479"/>
                  </a:lnTo>
                  <a:lnTo>
                    <a:pt x="996695" y="519429"/>
                  </a:lnTo>
                  <a:lnTo>
                    <a:pt x="993647" y="499109"/>
                  </a:lnTo>
                  <a:lnTo>
                    <a:pt x="989075" y="478789"/>
                  </a:lnTo>
                  <a:lnTo>
                    <a:pt x="984503" y="457200"/>
                  </a:lnTo>
                  <a:lnTo>
                    <a:pt x="970787" y="417829"/>
                  </a:lnTo>
                  <a:lnTo>
                    <a:pt x="954023" y="379729"/>
                  </a:lnTo>
                  <a:lnTo>
                    <a:pt x="932687" y="342900"/>
                  </a:lnTo>
                  <a:lnTo>
                    <a:pt x="922019" y="325119"/>
                  </a:lnTo>
                  <a:lnTo>
                    <a:pt x="896111" y="289559"/>
                  </a:lnTo>
                  <a:lnTo>
                    <a:pt x="865631" y="257809"/>
                  </a:lnTo>
                  <a:lnTo>
                    <a:pt x="832103" y="228600"/>
                  </a:lnTo>
                  <a:lnTo>
                    <a:pt x="795527" y="201929"/>
                  </a:lnTo>
                  <a:lnTo>
                    <a:pt x="757427" y="180339"/>
                  </a:lnTo>
                  <a:lnTo>
                    <a:pt x="717803" y="161289"/>
                  </a:lnTo>
                  <a:lnTo>
                    <a:pt x="676655" y="148589"/>
                  </a:lnTo>
                  <a:lnTo>
                    <a:pt x="660806" y="143509"/>
                  </a:lnTo>
                  <a:close/>
                </a:path>
              </a:pathLst>
            </a:custGeom>
            <a:solidFill>
              <a:srgbClr val="C6B69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0659" y="457200"/>
              <a:ext cx="8129270" cy="3430904"/>
            </a:xfrm>
            <a:custGeom>
              <a:avLst/>
              <a:gdLst/>
              <a:ahLst/>
              <a:cxnLst/>
              <a:rect l="l" t="t" r="r" b="b"/>
              <a:pathLst>
                <a:path w="8129270" h="3430904">
                  <a:moveTo>
                    <a:pt x="8129015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9015" y="3430523"/>
                  </a:lnTo>
                  <a:lnTo>
                    <a:pt x="8129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744" y="1874520"/>
              <a:ext cx="210311" cy="2103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9408" y="1851660"/>
              <a:ext cx="249935" cy="249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9408" y="1851660"/>
              <a:ext cx="249935" cy="249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4103" y="1783080"/>
              <a:ext cx="103632" cy="1036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94103" y="1783080"/>
              <a:ext cx="103632" cy="1036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60475" y="1746503"/>
              <a:ext cx="8535923" cy="21412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21105" y="2023724"/>
            <a:ext cx="993401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9" dirty="0">
                <a:latin typeface="Gill Sans MT"/>
                <a:cs typeface="Gill Sans MT"/>
              </a:rPr>
              <a:t>Ecosystems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28532" y="1547474"/>
            <a:ext cx="1223122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4" dirty="0">
                <a:latin typeface="Gill Sans MT"/>
                <a:cs typeface="Gill Sans MT"/>
              </a:rPr>
              <a:t>The</a:t>
            </a:r>
            <a:r>
              <a:rPr sz="1412" b="1" spc="-57" dirty="0">
                <a:latin typeface="Gill Sans MT"/>
                <a:cs typeface="Gill Sans MT"/>
              </a:rPr>
              <a:t> </a:t>
            </a:r>
            <a:r>
              <a:rPr sz="1412" b="1" spc="-9" dirty="0">
                <a:latin typeface="Gill Sans MT"/>
                <a:cs typeface="Gill Sans MT"/>
              </a:rPr>
              <a:t>biosphere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3256" y="3253570"/>
            <a:ext cx="1160369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9" dirty="0">
                <a:latin typeface="Gill Sans MT"/>
                <a:cs typeface="Gill Sans MT"/>
              </a:rPr>
              <a:t>Communities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82502" y="2135783"/>
            <a:ext cx="431986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4" dirty="0">
                <a:latin typeface="Gill Sans MT"/>
                <a:cs typeface="Gill Sans MT"/>
              </a:rPr>
              <a:t>C</a:t>
            </a:r>
            <a:r>
              <a:rPr sz="1412" b="1" spc="-9" dirty="0">
                <a:latin typeface="Gill Sans MT"/>
                <a:cs typeface="Gill Sans MT"/>
              </a:rPr>
              <a:t>ells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4770" y="1942481"/>
            <a:ext cx="355787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4" dirty="0">
                <a:latin typeface="Gill Sans MT"/>
                <a:cs typeface="Gill Sans MT"/>
              </a:rPr>
              <a:t>C</a:t>
            </a:r>
            <a:r>
              <a:rPr sz="1412" b="1" spc="-9" dirty="0">
                <a:latin typeface="Gill Sans MT"/>
                <a:cs typeface="Gill Sans MT"/>
              </a:rPr>
              <a:t>ell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06806" y="1558308"/>
            <a:ext cx="925606" cy="457712"/>
          </a:xfrm>
          <a:prstGeom prst="rect">
            <a:avLst/>
          </a:prstGeom>
        </p:spPr>
        <p:txBody>
          <a:bodyPr vert="horz" wrap="square" lIns="0" tIns="65554" rIns="0" bIns="0" rtlCol="0">
            <a:spAutoFit/>
          </a:bodyPr>
          <a:lstStyle/>
          <a:p>
            <a:pPr marL="11206">
              <a:spcBef>
                <a:spcPts val="516"/>
              </a:spcBef>
            </a:pPr>
            <a:r>
              <a:rPr sz="1412" b="1" spc="-9" dirty="0">
                <a:latin typeface="Gill Sans MT"/>
                <a:cs typeface="Gill Sans MT"/>
              </a:rPr>
              <a:t>O</a:t>
            </a:r>
            <a:r>
              <a:rPr sz="1412" b="1" spc="-4" dirty="0">
                <a:latin typeface="Gill Sans MT"/>
                <a:cs typeface="Gill Sans MT"/>
              </a:rPr>
              <a:t>r</a:t>
            </a:r>
            <a:r>
              <a:rPr sz="1412" b="1" spc="-9" dirty="0">
                <a:latin typeface="Gill Sans MT"/>
                <a:cs typeface="Gill Sans MT"/>
              </a:rPr>
              <a:t>g</a:t>
            </a:r>
            <a:r>
              <a:rPr sz="1412" b="1" spc="-4" dirty="0">
                <a:latin typeface="Gill Sans MT"/>
                <a:cs typeface="Gill Sans MT"/>
              </a:rPr>
              <a:t>an</a:t>
            </a:r>
            <a:r>
              <a:rPr sz="1412" b="1" spc="-9" dirty="0">
                <a:latin typeface="Gill Sans MT"/>
                <a:cs typeface="Gill Sans MT"/>
              </a:rPr>
              <a:t>elle</a:t>
            </a:r>
            <a:r>
              <a:rPr sz="1412" b="1" spc="-4" dirty="0">
                <a:latin typeface="Gill Sans MT"/>
                <a:cs typeface="Gill Sans MT"/>
              </a:rPr>
              <a:t>s</a:t>
            </a:r>
            <a:endParaRPr sz="1412">
              <a:latin typeface="Gill Sans MT"/>
              <a:cs typeface="Gill Sans MT"/>
            </a:endParaRPr>
          </a:p>
          <a:p>
            <a:pPr marL="252146">
              <a:spcBef>
                <a:spcPts val="265"/>
              </a:spcBef>
            </a:pPr>
            <a:r>
              <a:rPr sz="882" b="1" spc="-4" dirty="0">
                <a:latin typeface="Gill Sans MT"/>
                <a:cs typeface="Gill Sans MT"/>
              </a:rPr>
              <a:t>1</a:t>
            </a:r>
            <a:r>
              <a:rPr sz="882" b="1" spc="-22" dirty="0">
                <a:latin typeface="Gill Sans MT"/>
                <a:cs typeface="Gill Sans MT"/>
              </a:rPr>
              <a:t> </a:t>
            </a:r>
            <a:r>
              <a:rPr sz="882" b="1" spc="-9" dirty="0">
                <a:latin typeface="Gill Sans MT"/>
                <a:cs typeface="Gill Sans MT"/>
              </a:rPr>
              <a:t>µm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75748" y="2612033"/>
            <a:ext cx="1074084" cy="68298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97007">
              <a:spcBef>
                <a:spcPts val="84"/>
              </a:spcBef>
            </a:pPr>
            <a:r>
              <a:rPr sz="1412" b="1" spc="-4" dirty="0">
                <a:latin typeface="Gill Sans MT"/>
                <a:cs typeface="Gill Sans MT"/>
              </a:rPr>
              <a:t>A</a:t>
            </a:r>
            <a:r>
              <a:rPr sz="1412" b="1" spc="-9" dirty="0">
                <a:latin typeface="Gill Sans MT"/>
                <a:cs typeface="Gill Sans MT"/>
              </a:rPr>
              <a:t>to</a:t>
            </a:r>
            <a:r>
              <a:rPr sz="1412" b="1" spc="-13" dirty="0">
                <a:latin typeface="Gill Sans MT"/>
                <a:cs typeface="Gill Sans MT"/>
              </a:rPr>
              <a:t>m</a:t>
            </a:r>
            <a:r>
              <a:rPr sz="1412" b="1" spc="-4" dirty="0">
                <a:latin typeface="Gill Sans MT"/>
                <a:cs typeface="Gill Sans MT"/>
              </a:rPr>
              <a:t>s</a:t>
            </a:r>
            <a:endParaRPr sz="1412">
              <a:latin typeface="Gill Sans MT"/>
              <a:cs typeface="Gill Sans MT"/>
            </a:endParaRPr>
          </a:p>
          <a:p>
            <a:pPr>
              <a:spcBef>
                <a:spcPts val="31"/>
              </a:spcBef>
            </a:pPr>
            <a:endParaRPr sz="1544">
              <a:latin typeface="Gill Sans MT"/>
              <a:cs typeface="Gill Sans MT"/>
            </a:endParaRPr>
          </a:p>
          <a:p>
            <a:pPr marL="11206">
              <a:spcBef>
                <a:spcPts val="4"/>
              </a:spcBef>
            </a:pPr>
            <a:r>
              <a:rPr sz="1412" b="1" spc="-4" dirty="0">
                <a:latin typeface="Gill Sans MT"/>
                <a:cs typeface="Gill Sans MT"/>
              </a:rPr>
              <a:t>Molecules</a:t>
            </a:r>
            <a:endParaRPr sz="1412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61883" y="2000921"/>
            <a:ext cx="8069916" cy="4455459"/>
            <a:chOff x="457200" y="2267711"/>
            <a:chExt cx="9145905" cy="5049520"/>
          </a:xfrm>
        </p:grpSpPr>
        <p:sp>
          <p:nvSpPr>
            <p:cNvPr id="25" name="object 25"/>
            <p:cNvSpPr/>
            <p:nvPr/>
          </p:nvSpPr>
          <p:spPr>
            <a:xfrm>
              <a:off x="7267943" y="2267711"/>
              <a:ext cx="1795780" cy="1400810"/>
            </a:xfrm>
            <a:custGeom>
              <a:avLst/>
              <a:gdLst/>
              <a:ahLst/>
              <a:cxnLst/>
              <a:rect l="l" t="t" r="r" b="b"/>
              <a:pathLst>
                <a:path w="1795779" h="1400810">
                  <a:moveTo>
                    <a:pt x="15240" y="313944"/>
                  </a:moveTo>
                  <a:lnTo>
                    <a:pt x="13716" y="187452"/>
                  </a:lnTo>
                  <a:lnTo>
                    <a:pt x="0" y="187452"/>
                  </a:lnTo>
                  <a:lnTo>
                    <a:pt x="1524" y="313944"/>
                  </a:lnTo>
                  <a:lnTo>
                    <a:pt x="15240" y="313944"/>
                  </a:lnTo>
                  <a:close/>
                </a:path>
                <a:path w="1795779" h="1400810">
                  <a:moveTo>
                    <a:pt x="434340" y="1400556"/>
                  </a:moveTo>
                  <a:lnTo>
                    <a:pt x="432816" y="1357884"/>
                  </a:lnTo>
                  <a:lnTo>
                    <a:pt x="419100" y="1359408"/>
                  </a:lnTo>
                  <a:lnTo>
                    <a:pt x="419709" y="1376146"/>
                  </a:lnTo>
                  <a:lnTo>
                    <a:pt x="287108" y="1374724"/>
                  </a:lnTo>
                  <a:lnTo>
                    <a:pt x="286512" y="1357884"/>
                  </a:lnTo>
                  <a:lnTo>
                    <a:pt x="272796" y="1359408"/>
                  </a:lnTo>
                  <a:lnTo>
                    <a:pt x="274320" y="1400556"/>
                  </a:lnTo>
                  <a:lnTo>
                    <a:pt x="288036" y="1400556"/>
                  </a:lnTo>
                  <a:lnTo>
                    <a:pt x="287540" y="1386928"/>
                  </a:lnTo>
                  <a:lnTo>
                    <a:pt x="420166" y="1388351"/>
                  </a:lnTo>
                  <a:lnTo>
                    <a:pt x="420624" y="1400556"/>
                  </a:lnTo>
                  <a:lnTo>
                    <a:pt x="434340" y="1400556"/>
                  </a:lnTo>
                  <a:close/>
                </a:path>
                <a:path w="1795779" h="1400810">
                  <a:moveTo>
                    <a:pt x="1348740" y="41148"/>
                  </a:moveTo>
                  <a:lnTo>
                    <a:pt x="1347216" y="0"/>
                  </a:lnTo>
                  <a:lnTo>
                    <a:pt x="1333500" y="0"/>
                  </a:lnTo>
                  <a:lnTo>
                    <a:pt x="1334109" y="16738"/>
                  </a:lnTo>
                  <a:lnTo>
                    <a:pt x="1000874" y="15290"/>
                  </a:lnTo>
                  <a:lnTo>
                    <a:pt x="999744" y="0"/>
                  </a:lnTo>
                  <a:lnTo>
                    <a:pt x="987552" y="0"/>
                  </a:lnTo>
                  <a:lnTo>
                    <a:pt x="989076" y="41148"/>
                  </a:lnTo>
                  <a:lnTo>
                    <a:pt x="1002792" y="41148"/>
                  </a:lnTo>
                  <a:lnTo>
                    <a:pt x="1001890" y="29006"/>
                  </a:lnTo>
                  <a:lnTo>
                    <a:pt x="1334617" y="30454"/>
                  </a:lnTo>
                  <a:lnTo>
                    <a:pt x="1335024" y="41148"/>
                  </a:lnTo>
                  <a:lnTo>
                    <a:pt x="1348740" y="41148"/>
                  </a:lnTo>
                  <a:close/>
                </a:path>
                <a:path w="1795779" h="1400810">
                  <a:moveTo>
                    <a:pt x="1795272" y="722376"/>
                  </a:moveTo>
                  <a:lnTo>
                    <a:pt x="1793595" y="721245"/>
                  </a:lnTo>
                  <a:lnTo>
                    <a:pt x="1793748" y="720852"/>
                  </a:lnTo>
                  <a:lnTo>
                    <a:pt x="1792351" y="720394"/>
                  </a:lnTo>
                  <a:lnTo>
                    <a:pt x="1556004" y="559308"/>
                  </a:lnTo>
                  <a:lnTo>
                    <a:pt x="1549908" y="569976"/>
                  </a:lnTo>
                  <a:lnTo>
                    <a:pt x="1751215" y="706767"/>
                  </a:lnTo>
                  <a:lnTo>
                    <a:pt x="1554480" y="641604"/>
                  </a:lnTo>
                  <a:lnTo>
                    <a:pt x="1551432" y="653796"/>
                  </a:lnTo>
                  <a:lnTo>
                    <a:pt x="1789176" y="733044"/>
                  </a:lnTo>
                  <a:lnTo>
                    <a:pt x="1791462" y="726948"/>
                  </a:lnTo>
                  <a:lnTo>
                    <a:pt x="1795272" y="722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07935" y="2543555"/>
              <a:ext cx="394716" cy="3688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" y="3886199"/>
              <a:ext cx="9145523" cy="34305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0659" y="3886199"/>
              <a:ext cx="8129270" cy="3427729"/>
            </a:xfrm>
            <a:custGeom>
              <a:avLst/>
              <a:gdLst/>
              <a:ahLst/>
              <a:cxnLst/>
              <a:rect l="l" t="t" r="r" b="b"/>
              <a:pathLst>
                <a:path w="8129270" h="3427729">
                  <a:moveTo>
                    <a:pt x="0" y="3427475"/>
                  </a:moveTo>
                  <a:lnTo>
                    <a:pt x="8129015" y="3427475"/>
                  </a:lnTo>
                  <a:lnTo>
                    <a:pt x="812901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760475" y="3886199"/>
              <a:ext cx="8535923" cy="21412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27967" y="4746755"/>
            <a:ext cx="927847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9" dirty="0">
                <a:latin typeface="Gill Sans MT"/>
                <a:cs typeface="Gill Sans MT"/>
              </a:rPr>
              <a:t>O</a:t>
            </a:r>
            <a:r>
              <a:rPr sz="1412" b="1" spc="-4" dirty="0">
                <a:latin typeface="Gill Sans MT"/>
                <a:cs typeface="Gill Sans MT"/>
              </a:rPr>
              <a:t>r</a:t>
            </a:r>
            <a:r>
              <a:rPr sz="1412" b="1" spc="-9" dirty="0">
                <a:latin typeface="Gill Sans MT"/>
                <a:cs typeface="Gill Sans MT"/>
              </a:rPr>
              <a:t>g</a:t>
            </a:r>
            <a:r>
              <a:rPr sz="1412" b="1" spc="-4" dirty="0">
                <a:latin typeface="Gill Sans MT"/>
                <a:cs typeface="Gill Sans MT"/>
              </a:rPr>
              <a:t>an</a:t>
            </a:r>
            <a:r>
              <a:rPr sz="1412" b="1" spc="-9" dirty="0">
                <a:latin typeface="Gill Sans MT"/>
                <a:cs typeface="Gill Sans MT"/>
              </a:rPr>
              <a:t>i</a:t>
            </a:r>
            <a:r>
              <a:rPr sz="1412" b="1" spc="-4" dirty="0">
                <a:latin typeface="Gill Sans MT"/>
                <a:cs typeface="Gill Sans MT"/>
              </a:rPr>
              <a:t>s</a:t>
            </a:r>
            <a:r>
              <a:rPr sz="1412" b="1" spc="-9" dirty="0">
                <a:latin typeface="Gill Sans MT"/>
                <a:cs typeface="Gill Sans MT"/>
              </a:rPr>
              <a:t>m</a:t>
            </a:r>
            <a:r>
              <a:rPr sz="1412" b="1" spc="-4" dirty="0">
                <a:latin typeface="Gill Sans MT"/>
                <a:cs typeface="Gill Sans MT"/>
              </a:rPr>
              <a:t>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80523" y="4164049"/>
            <a:ext cx="993401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18" dirty="0">
                <a:latin typeface="Gill Sans MT"/>
                <a:cs typeface="Gill Sans MT"/>
              </a:rPr>
              <a:t>Populations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67077" y="3212557"/>
            <a:ext cx="816348" cy="34417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75715">
              <a:lnSpc>
                <a:spcPts val="1002"/>
              </a:lnSpc>
              <a:spcBef>
                <a:spcPts val="84"/>
              </a:spcBef>
            </a:pPr>
            <a:r>
              <a:rPr sz="882" b="1" spc="-4" dirty="0">
                <a:latin typeface="Gill Sans MT"/>
                <a:cs typeface="Gill Sans MT"/>
              </a:rPr>
              <a:t>10</a:t>
            </a:r>
            <a:r>
              <a:rPr sz="882" b="1" spc="-71" dirty="0">
                <a:latin typeface="Gill Sans MT"/>
                <a:cs typeface="Gill Sans MT"/>
              </a:rPr>
              <a:t> </a:t>
            </a:r>
            <a:r>
              <a:rPr sz="882" b="1" spc="-9" dirty="0">
                <a:latin typeface="Gill Sans MT"/>
                <a:cs typeface="Gill Sans MT"/>
              </a:rPr>
              <a:t>µm</a:t>
            </a:r>
            <a:endParaRPr sz="882">
              <a:latin typeface="Gill Sans MT"/>
              <a:cs typeface="Gill Sans MT"/>
            </a:endParaRPr>
          </a:p>
          <a:p>
            <a:pPr marL="11206">
              <a:lnSpc>
                <a:spcPts val="1637"/>
              </a:lnSpc>
            </a:pPr>
            <a:r>
              <a:rPr sz="1412" b="1" spc="-4" dirty="0">
                <a:latin typeface="Gill Sans MT"/>
                <a:cs typeface="Gill Sans MT"/>
              </a:rPr>
              <a:t>Tissues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50512" y="4550652"/>
            <a:ext cx="2231091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412" b="1" spc="-4" dirty="0">
                <a:latin typeface="Gill Sans MT"/>
                <a:cs typeface="Gill Sans MT"/>
              </a:rPr>
              <a:t>Organs and organ</a:t>
            </a:r>
            <a:r>
              <a:rPr sz="1412" b="1" spc="-57" dirty="0">
                <a:latin typeface="Gill Sans MT"/>
                <a:cs typeface="Gill Sans MT"/>
              </a:rPr>
              <a:t> </a:t>
            </a:r>
            <a:r>
              <a:rPr sz="1412" b="1" spc="-4" dirty="0">
                <a:latin typeface="Gill Sans MT"/>
                <a:cs typeface="Gill Sans MT"/>
              </a:rPr>
              <a:t>systems</a:t>
            </a:r>
            <a:endParaRPr sz="1412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73471" y="4072609"/>
            <a:ext cx="351304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882" b="1" spc="-4" dirty="0">
                <a:latin typeface="Gill Sans MT"/>
                <a:cs typeface="Gill Sans MT"/>
              </a:rPr>
              <a:t>50</a:t>
            </a:r>
            <a:r>
              <a:rPr sz="882" b="1" spc="-71" dirty="0">
                <a:latin typeface="Gill Sans MT"/>
                <a:cs typeface="Gill Sans MT"/>
              </a:rPr>
              <a:t> </a:t>
            </a:r>
            <a:r>
              <a:rPr sz="882" b="1" spc="-9" dirty="0">
                <a:latin typeface="Gill Sans MT"/>
                <a:cs typeface="Gill Sans MT"/>
              </a:rPr>
              <a:t>µm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82872" y="4070424"/>
            <a:ext cx="289112" cy="38100"/>
          </a:xfrm>
          <a:custGeom>
            <a:avLst/>
            <a:gdLst/>
            <a:ahLst/>
            <a:cxnLst/>
            <a:rect l="l" t="t" r="r" b="b"/>
            <a:pathLst>
              <a:path w="327659" h="43179">
                <a:moveTo>
                  <a:pt x="327660" y="38100"/>
                </a:moveTo>
                <a:lnTo>
                  <a:pt x="326136" y="0"/>
                </a:lnTo>
                <a:lnTo>
                  <a:pt x="313944" y="1524"/>
                </a:lnTo>
                <a:lnTo>
                  <a:pt x="314604" y="18288"/>
                </a:lnTo>
                <a:lnTo>
                  <a:pt x="12801" y="16789"/>
                </a:lnTo>
                <a:lnTo>
                  <a:pt x="12192" y="0"/>
                </a:lnTo>
                <a:lnTo>
                  <a:pt x="0" y="1524"/>
                </a:lnTo>
                <a:lnTo>
                  <a:pt x="1524" y="42672"/>
                </a:lnTo>
                <a:lnTo>
                  <a:pt x="13716" y="41148"/>
                </a:lnTo>
                <a:lnTo>
                  <a:pt x="13258" y="28981"/>
                </a:lnTo>
                <a:lnTo>
                  <a:pt x="315099" y="30480"/>
                </a:lnTo>
                <a:lnTo>
                  <a:pt x="315468" y="39624"/>
                </a:lnTo>
                <a:lnTo>
                  <a:pt x="32766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2" y="403412"/>
            <a:ext cx="8067115" cy="3027268"/>
            <a:chOff x="457200" y="457200"/>
            <a:chExt cx="9142730" cy="3430904"/>
          </a:xfrm>
        </p:grpSpPr>
        <p:sp>
          <p:nvSpPr>
            <p:cNvPr id="3" name="object 3"/>
            <p:cNvSpPr/>
            <p:nvPr/>
          </p:nvSpPr>
          <p:spPr>
            <a:xfrm>
              <a:off x="458723" y="460248"/>
              <a:ext cx="821435" cy="821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58723" y="460248"/>
              <a:ext cx="821435" cy="821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830580" cy="830580"/>
            </a:xfrm>
            <a:custGeom>
              <a:avLst/>
              <a:gdLst/>
              <a:ahLst/>
              <a:cxnLst/>
              <a:rect l="l" t="t" r="r" b="b"/>
              <a:pathLst>
                <a:path w="830580" h="830580">
                  <a:moveTo>
                    <a:pt x="827531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571" y="830579"/>
                  </a:lnTo>
                  <a:lnTo>
                    <a:pt x="47243" y="829055"/>
                  </a:lnTo>
                  <a:lnTo>
                    <a:pt x="88392" y="826007"/>
                  </a:lnTo>
                  <a:lnTo>
                    <a:pt x="98679" y="824483"/>
                  </a:lnTo>
                  <a:lnTo>
                    <a:pt x="10667" y="824483"/>
                  </a:lnTo>
                  <a:lnTo>
                    <a:pt x="3047" y="816863"/>
                  </a:lnTo>
                  <a:lnTo>
                    <a:pt x="10667" y="816863"/>
                  </a:lnTo>
                  <a:lnTo>
                    <a:pt x="10667" y="10668"/>
                  </a:lnTo>
                  <a:lnTo>
                    <a:pt x="4571" y="10668"/>
                  </a:lnTo>
                  <a:lnTo>
                    <a:pt x="10667" y="4572"/>
                  </a:lnTo>
                  <a:lnTo>
                    <a:pt x="830579" y="4572"/>
                  </a:lnTo>
                  <a:lnTo>
                    <a:pt x="830579" y="3048"/>
                  </a:lnTo>
                  <a:lnTo>
                    <a:pt x="827531" y="0"/>
                  </a:lnTo>
                  <a:close/>
                </a:path>
                <a:path w="830580" h="830580">
                  <a:moveTo>
                    <a:pt x="10667" y="816863"/>
                  </a:moveTo>
                  <a:lnTo>
                    <a:pt x="3047" y="816863"/>
                  </a:lnTo>
                  <a:lnTo>
                    <a:pt x="10667" y="824483"/>
                  </a:lnTo>
                  <a:lnTo>
                    <a:pt x="10667" y="816863"/>
                  </a:lnTo>
                  <a:close/>
                </a:path>
                <a:path w="830580" h="830580">
                  <a:moveTo>
                    <a:pt x="816863" y="4572"/>
                  </a:moveTo>
                  <a:lnTo>
                    <a:pt x="816751" y="47244"/>
                  </a:lnTo>
                  <a:lnTo>
                    <a:pt x="813815" y="86868"/>
                  </a:lnTo>
                  <a:lnTo>
                    <a:pt x="807719" y="128016"/>
                  </a:lnTo>
                  <a:lnTo>
                    <a:pt x="800099" y="167640"/>
                  </a:lnTo>
                  <a:lnTo>
                    <a:pt x="790955" y="207264"/>
                  </a:lnTo>
                  <a:lnTo>
                    <a:pt x="780287" y="246887"/>
                  </a:lnTo>
                  <a:lnTo>
                    <a:pt x="768095" y="283464"/>
                  </a:lnTo>
                  <a:lnTo>
                    <a:pt x="752855" y="321564"/>
                  </a:lnTo>
                  <a:lnTo>
                    <a:pt x="737615" y="356616"/>
                  </a:lnTo>
                  <a:lnTo>
                    <a:pt x="719327" y="391668"/>
                  </a:lnTo>
                  <a:lnTo>
                    <a:pt x="699515" y="426719"/>
                  </a:lnTo>
                  <a:lnTo>
                    <a:pt x="678179" y="458723"/>
                  </a:lnTo>
                  <a:lnTo>
                    <a:pt x="655319" y="490727"/>
                  </a:lnTo>
                  <a:lnTo>
                    <a:pt x="606551" y="551687"/>
                  </a:lnTo>
                  <a:lnTo>
                    <a:pt x="579119" y="579119"/>
                  </a:lnTo>
                  <a:lnTo>
                    <a:pt x="550163" y="606551"/>
                  </a:lnTo>
                  <a:lnTo>
                    <a:pt x="521207" y="632459"/>
                  </a:lnTo>
                  <a:lnTo>
                    <a:pt x="490727" y="655319"/>
                  </a:lnTo>
                  <a:lnTo>
                    <a:pt x="458723" y="678179"/>
                  </a:lnTo>
                  <a:lnTo>
                    <a:pt x="425195" y="699515"/>
                  </a:lnTo>
                  <a:lnTo>
                    <a:pt x="391668" y="719327"/>
                  </a:lnTo>
                  <a:lnTo>
                    <a:pt x="356616" y="737615"/>
                  </a:lnTo>
                  <a:lnTo>
                    <a:pt x="283464" y="768095"/>
                  </a:lnTo>
                  <a:lnTo>
                    <a:pt x="207264" y="792479"/>
                  </a:lnTo>
                  <a:lnTo>
                    <a:pt x="167639" y="801623"/>
                  </a:lnTo>
                  <a:lnTo>
                    <a:pt x="86867" y="813815"/>
                  </a:lnTo>
                  <a:lnTo>
                    <a:pt x="45719" y="816863"/>
                  </a:lnTo>
                  <a:lnTo>
                    <a:pt x="10667" y="816863"/>
                  </a:lnTo>
                  <a:lnTo>
                    <a:pt x="10667" y="824483"/>
                  </a:lnTo>
                  <a:lnTo>
                    <a:pt x="98679" y="824483"/>
                  </a:lnTo>
                  <a:lnTo>
                    <a:pt x="170687" y="813815"/>
                  </a:lnTo>
                  <a:lnTo>
                    <a:pt x="210311" y="804671"/>
                  </a:lnTo>
                  <a:lnTo>
                    <a:pt x="249936" y="792479"/>
                  </a:lnTo>
                  <a:lnTo>
                    <a:pt x="288036" y="780287"/>
                  </a:lnTo>
                  <a:lnTo>
                    <a:pt x="326136" y="765047"/>
                  </a:lnTo>
                  <a:lnTo>
                    <a:pt x="362712" y="748283"/>
                  </a:lnTo>
                  <a:lnTo>
                    <a:pt x="397763" y="729995"/>
                  </a:lnTo>
                  <a:lnTo>
                    <a:pt x="432815" y="710183"/>
                  </a:lnTo>
                  <a:lnTo>
                    <a:pt x="466343" y="688847"/>
                  </a:lnTo>
                  <a:lnTo>
                    <a:pt x="498347" y="665987"/>
                  </a:lnTo>
                  <a:lnTo>
                    <a:pt x="530351" y="641603"/>
                  </a:lnTo>
                  <a:lnTo>
                    <a:pt x="559307" y="615695"/>
                  </a:lnTo>
                  <a:lnTo>
                    <a:pt x="588263" y="588263"/>
                  </a:lnTo>
                  <a:lnTo>
                    <a:pt x="615695" y="559307"/>
                  </a:lnTo>
                  <a:lnTo>
                    <a:pt x="641603" y="528827"/>
                  </a:lnTo>
                  <a:lnTo>
                    <a:pt x="665987" y="498347"/>
                  </a:lnTo>
                  <a:lnTo>
                    <a:pt x="688847" y="466343"/>
                  </a:lnTo>
                  <a:lnTo>
                    <a:pt x="710183" y="432815"/>
                  </a:lnTo>
                  <a:lnTo>
                    <a:pt x="729995" y="397763"/>
                  </a:lnTo>
                  <a:lnTo>
                    <a:pt x="748283" y="362711"/>
                  </a:lnTo>
                  <a:lnTo>
                    <a:pt x="765047" y="326135"/>
                  </a:lnTo>
                  <a:lnTo>
                    <a:pt x="780287" y="288035"/>
                  </a:lnTo>
                  <a:lnTo>
                    <a:pt x="792479" y="249935"/>
                  </a:lnTo>
                  <a:lnTo>
                    <a:pt x="804671" y="210311"/>
                  </a:lnTo>
                  <a:lnTo>
                    <a:pt x="813815" y="170687"/>
                  </a:lnTo>
                  <a:lnTo>
                    <a:pt x="826007" y="88392"/>
                  </a:lnTo>
                  <a:lnTo>
                    <a:pt x="829055" y="47244"/>
                  </a:lnTo>
                  <a:lnTo>
                    <a:pt x="830362" y="10668"/>
                  </a:lnTo>
                  <a:lnTo>
                    <a:pt x="822959" y="10668"/>
                  </a:lnTo>
                  <a:lnTo>
                    <a:pt x="816863" y="4572"/>
                  </a:lnTo>
                  <a:close/>
                </a:path>
                <a:path w="830580" h="830580">
                  <a:moveTo>
                    <a:pt x="10667" y="4572"/>
                  </a:moveTo>
                  <a:lnTo>
                    <a:pt x="4571" y="10668"/>
                  </a:lnTo>
                  <a:lnTo>
                    <a:pt x="10667" y="10668"/>
                  </a:lnTo>
                  <a:lnTo>
                    <a:pt x="10667" y="4572"/>
                  </a:lnTo>
                  <a:close/>
                </a:path>
                <a:path w="830580" h="830580">
                  <a:moveTo>
                    <a:pt x="816863" y="4572"/>
                  </a:moveTo>
                  <a:lnTo>
                    <a:pt x="10667" y="4572"/>
                  </a:lnTo>
                  <a:lnTo>
                    <a:pt x="10667" y="10668"/>
                  </a:lnTo>
                  <a:lnTo>
                    <a:pt x="816863" y="10668"/>
                  </a:lnTo>
                  <a:lnTo>
                    <a:pt x="816863" y="4572"/>
                  </a:lnTo>
                  <a:close/>
                </a:path>
                <a:path w="830580" h="830580">
                  <a:moveTo>
                    <a:pt x="830579" y="4572"/>
                  </a:moveTo>
                  <a:lnTo>
                    <a:pt x="816863" y="4572"/>
                  </a:lnTo>
                  <a:lnTo>
                    <a:pt x="822959" y="10668"/>
                  </a:lnTo>
                  <a:lnTo>
                    <a:pt x="830362" y="10668"/>
                  </a:lnTo>
                  <a:lnTo>
                    <a:pt x="830579" y="4572"/>
                  </a:lnTo>
                  <a:close/>
                </a:path>
              </a:pathLst>
            </a:custGeom>
            <a:solidFill>
              <a:srgbClr val="D1C39E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612635" y="464819"/>
              <a:ext cx="1729739" cy="1729739"/>
            </a:xfrm>
            <a:custGeom>
              <a:avLst/>
              <a:gdLst/>
              <a:ahLst/>
              <a:cxnLst/>
              <a:rect l="l" t="t" r="r" b="b"/>
              <a:pathLst>
                <a:path w="1729739" h="1729739">
                  <a:moveTo>
                    <a:pt x="1729740" y="865632"/>
                  </a:moveTo>
                  <a:lnTo>
                    <a:pt x="1728216" y="819912"/>
                  </a:lnTo>
                  <a:lnTo>
                    <a:pt x="1725168" y="777240"/>
                  </a:lnTo>
                  <a:lnTo>
                    <a:pt x="1720596" y="733044"/>
                  </a:lnTo>
                  <a:lnTo>
                    <a:pt x="1712976" y="690372"/>
                  </a:lnTo>
                  <a:lnTo>
                    <a:pt x="1702308" y="649224"/>
                  </a:lnTo>
                  <a:lnTo>
                    <a:pt x="1702308" y="822960"/>
                  </a:lnTo>
                  <a:lnTo>
                    <a:pt x="1702308" y="908304"/>
                  </a:lnTo>
                  <a:lnTo>
                    <a:pt x="1693164" y="993648"/>
                  </a:lnTo>
                  <a:lnTo>
                    <a:pt x="1685544" y="1034796"/>
                  </a:lnTo>
                  <a:lnTo>
                    <a:pt x="1676400" y="1074420"/>
                  </a:lnTo>
                  <a:lnTo>
                    <a:pt x="1652016" y="1153668"/>
                  </a:lnTo>
                  <a:lnTo>
                    <a:pt x="1636776" y="1191768"/>
                  </a:lnTo>
                  <a:lnTo>
                    <a:pt x="1620012" y="1228344"/>
                  </a:lnTo>
                  <a:lnTo>
                    <a:pt x="1601724" y="1264920"/>
                  </a:lnTo>
                  <a:lnTo>
                    <a:pt x="1581912" y="1299972"/>
                  </a:lnTo>
                  <a:lnTo>
                    <a:pt x="1536192" y="1367028"/>
                  </a:lnTo>
                  <a:lnTo>
                    <a:pt x="1511808" y="1397508"/>
                  </a:lnTo>
                  <a:lnTo>
                    <a:pt x="1456944" y="1458468"/>
                  </a:lnTo>
                  <a:lnTo>
                    <a:pt x="1427988" y="1485900"/>
                  </a:lnTo>
                  <a:lnTo>
                    <a:pt x="1397508" y="1511808"/>
                  </a:lnTo>
                  <a:lnTo>
                    <a:pt x="1333500" y="1560576"/>
                  </a:lnTo>
                  <a:lnTo>
                    <a:pt x="1298448" y="1581912"/>
                  </a:lnTo>
                  <a:lnTo>
                    <a:pt x="1263396" y="1601724"/>
                  </a:lnTo>
                  <a:lnTo>
                    <a:pt x="1228344" y="1620012"/>
                  </a:lnTo>
                  <a:lnTo>
                    <a:pt x="1190244" y="1636776"/>
                  </a:lnTo>
                  <a:lnTo>
                    <a:pt x="1152144" y="1652016"/>
                  </a:lnTo>
                  <a:lnTo>
                    <a:pt x="1114044" y="1665732"/>
                  </a:lnTo>
                  <a:lnTo>
                    <a:pt x="1074420" y="1676400"/>
                  </a:lnTo>
                  <a:lnTo>
                    <a:pt x="1033272" y="1685544"/>
                  </a:lnTo>
                  <a:lnTo>
                    <a:pt x="992124" y="1693164"/>
                  </a:lnTo>
                  <a:lnTo>
                    <a:pt x="950976" y="1699260"/>
                  </a:lnTo>
                  <a:lnTo>
                    <a:pt x="908304" y="1702308"/>
                  </a:lnTo>
                  <a:lnTo>
                    <a:pt x="821436" y="1702308"/>
                  </a:lnTo>
                  <a:lnTo>
                    <a:pt x="737616" y="1693164"/>
                  </a:lnTo>
                  <a:lnTo>
                    <a:pt x="696468" y="1685544"/>
                  </a:lnTo>
                  <a:lnTo>
                    <a:pt x="655320" y="1676400"/>
                  </a:lnTo>
                  <a:lnTo>
                    <a:pt x="615696" y="1665732"/>
                  </a:lnTo>
                  <a:lnTo>
                    <a:pt x="577596" y="1652016"/>
                  </a:lnTo>
                  <a:lnTo>
                    <a:pt x="539496" y="1636776"/>
                  </a:lnTo>
                  <a:lnTo>
                    <a:pt x="501396" y="1620012"/>
                  </a:lnTo>
                  <a:lnTo>
                    <a:pt x="466344" y="1601724"/>
                  </a:lnTo>
                  <a:lnTo>
                    <a:pt x="431292" y="1581912"/>
                  </a:lnTo>
                  <a:lnTo>
                    <a:pt x="396240" y="1559052"/>
                  </a:lnTo>
                  <a:lnTo>
                    <a:pt x="364236" y="1536192"/>
                  </a:lnTo>
                  <a:lnTo>
                    <a:pt x="332232" y="1511808"/>
                  </a:lnTo>
                  <a:lnTo>
                    <a:pt x="301752" y="1484376"/>
                  </a:lnTo>
                  <a:lnTo>
                    <a:pt x="272796" y="1456944"/>
                  </a:lnTo>
                  <a:lnTo>
                    <a:pt x="245364" y="1427988"/>
                  </a:lnTo>
                  <a:lnTo>
                    <a:pt x="219456" y="1397508"/>
                  </a:lnTo>
                  <a:lnTo>
                    <a:pt x="193548" y="1365504"/>
                  </a:lnTo>
                  <a:lnTo>
                    <a:pt x="170688" y="1333500"/>
                  </a:lnTo>
                  <a:lnTo>
                    <a:pt x="149352" y="1299972"/>
                  </a:lnTo>
                  <a:lnTo>
                    <a:pt x="128016" y="1264920"/>
                  </a:lnTo>
                  <a:lnTo>
                    <a:pt x="109728" y="1228344"/>
                  </a:lnTo>
                  <a:lnTo>
                    <a:pt x="92964" y="1190244"/>
                  </a:lnTo>
                  <a:lnTo>
                    <a:pt x="77724" y="1152144"/>
                  </a:lnTo>
                  <a:lnTo>
                    <a:pt x="65532" y="1114044"/>
                  </a:lnTo>
                  <a:lnTo>
                    <a:pt x="53340" y="1074420"/>
                  </a:lnTo>
                  <a:lnTo>
                    <a:pt x="44196" y="1033272"/>
                  </a:lnTo>
                  <a:lnTo>
                    <a:pt x="32004" y="950976"/>
                  </a:lnTo>
                  <a:lnTo>
                    <a:pt x="28956" y="908304"/>
                  </a:lnTo>
                  <a:lnTo>
                    <a:pt x="27432" y="865632"/>
                  </a:lnTo>
                  <a:lnTo>
                    <a:pt x="28956" y="821436"/>
                  </a:lnTo>
                  <a:lnTo>
                    <a:pt x="32004" y="778764"/>
                  </a:lnTo>
                  <a:lnTo>
                    <a:pt x="44196" y="696468"/>
                  </a:lnTo>
                  <a:lnTo>
                    <a:pt x="54864" y="655320"/>
                  </a:lnTo>
                  <a:lnTo>
                    <a:pt x="65532" y="615696"/>
                  </a:lnTo>
                  <a:lnTo>
                    <a:pt x="92964" y="539496"/>
                  </a:lnTo>
                  <a:lnTo>
                    <a:pt x="111252" y="501396"/>
                  </a:lnTo>
                  <a:lnTo>
                    <a:pt x="129540" y="466344"/>
                  </a:lnTo>
                  <a:lnTo>
                    <a:pt x="149352" y="431292"/>
                  </a:lnTo>
                  <a:lnTo>
                    <a:pt x="170688" y="396240"/>
                  </a:lnTo>
                  <a:lnTo>
                    <a:pt x="219456" y="332232"/>
                  </a:lnTo>
                  <a:lnTo>
                    <a:pt x="245364" y="301752"/>
                  </a:lnTo>
                  <a:lnTo>
                    <a:pt x="272796" y="272796"/>
                  </a:lnTo>
                  <a:lnTo>
                    <a:pt x="301752" y="245364"/>
                  </a:lnTo>
                  <a:lnTo>
                    <a:pt x="332232" y="219456"/>
                  </a:lnTo>
                  <a:lnTo>
                    <a:pt x="364236" y="193548"/>
                  </a:lnTo>
                  <a:lnTo>
                    <a:pt x="397764" y="170688"/>
                  </a:lnTo>
                  <a:lnTo>
                    <a:pt x="431292" y="149352"/>
                  </a:lnTo>
                  <a:lnTo>
                    <a:pt x="466344" y="129540"/>
                  </a:lnTo>
                  <a:lnTo>
                    <a:pt x="502920" y="109728"/>
                  </a:lnTo>
                  <a:lnTo>
                    <a:pt x="539496" y="92964"/>
                  </a:lnTo>
                  <a:lnTo>
                    <a:pt x="577596" y="79248"/>
                  </a:lnTo>
                  <a:lnTo>
                    <a:pt x="617220" y="65532"/>
                  </a:lnTo>
                  <a:lnTo>
                    <a:pt x="696468" y="44196"/>
                  </a:lnTo>
                  <a:lnTo>
                    <a:pt x="780288" y="32004"/>
                  </a:lnTo>
                  <a:lnTo>
                    <a:pt x="822960" y="28956"/>
                  </a:lnTo>
                  <a:lnTo>
                    <a:pt x="865632" y="27432"/>
                  </a:lnTo>
                  <a:lnTo>
                    <a:pt x="908304" y="28956"/>
                  </a:lnTo>
                  <a:lnTo>
                    <a:pt x="950976" y="32004"/>
                  </a:lnTo>
                  <a:lnTo>
                    <a:pt x="993648" y="38100"/>
                  </a:lnTo>
                  <a:lnTo>
                    <a:pt x="1034796" y="45720"/>
                  </a:lnTo>
                  <a:lnTo>
                    <a:pt x="1074420" y="54864"/>
                  </a:lnTo>
                  <a:lnTo>
                    <a:pt x="1114044" y="65532"/>
                  </a:lnTo>
                  <a:lnTo>
                    <a:pt x="1153668" y="79248"/>
                  </a:lnTo>
                  <a:lnTo>
                    <a:pt x="1191768" y="94488"/>
                  </a:lnTo>
                  <a:lnTo>
                    <a:pt x="1228344" y="111252"/>
                  </a:lnTo>
                  <a:lnTo>
                    <a:pt x="1264920" y="129540"/>
                  </a:lnTo>
                  <a:lnTo>
                    <a:pt x="1299972" y="149352"/>
                  </a:lnTo>
                  <a:lnTo>
                    <a:pt x="1333500" y="170688"/>
                  </a:lnTo>
                  <a:lnTo>
                    <a:pt x="1367028" y="195072"/>
                  </a:lnTo>
                  <a:lnTo>
                    <a:pt x="1397508" y="219456"/>
                  </a:lnTo>
                  <a:lnTo>
                    <a:pt x="1427988" y="245364"/>
                  </a:lnTo>
                  <a:lnTo>
                    <a:pt x="1456944" y="272796"/>
                  </a:lnTo>
                  <a:lnTo>
                    <a:pt x="1485900" y="303276"/>
                  </a:lnTo>
                  <a:lnTo>
                    <a:pt x="1511808" y="332232"/>
                  </a:lnTo>
                  <a:lnTo>
                    <a:pt x="1536192" y="364236"/>
                  </a:lnTo>
                  <a:lnTo>
                    <a:pt x="1560576" y="397764"/>
                  </a:lnTo>
                  <a:lnTo>
                    <a:pt x="1581912" y="431292"/>
                  </a:lnTo>
                  <a:lnTo>
                    <a:pt x="1601724" y="466344"/>
                  </a:lnTo>
                  <a:lnTo>
                    <a:pt x="1620012" y="502920"/>
                  </a:lnTo>
                  <a:lnTo>
                    <a:pt x="1636776" y="539496"/>
                  </a:lnTo>
                  <a:lnTo>
                    <a:pt x="1652016" y="577596"/>
                  </a:lnTo>
                  <a:lnTo>
                    <a:pt x="1665732" y="617220"/>
                  </a:lnTo>
                  <a:lnTo>
                    <a:pt x="1676400" y="656844"/>
                  </a:lnTo>
                  <a:lnTo>
                    <a:pt x="1685544" y="696468"/>
                  </a:lnTo>
                  <a:lnTo>
                    <a:pt x="1693164" y="737616"/>
                  </a:lnTo>
                  <a:lnTo>
                    <a:pt x="1702308" y="822960"/>
                  </a:lnTo>
                  <a:lnTo>
                    <a:pt x="1702308" y="649224"/>
                  </a:lnTo>
                  <a:lnTo>
                    <a:pt x="1691640" y="608076"/>
                  </a:lnTo>
                  <a:lnTo>
                    <a:pt x="1677924" y="566928"/>
                  </a:lnTo>
                  <a:lnTo>
                    <a:pt x="1662684" y="528828"/>
                  </a:lnTo>
                  <a:lnTo>
                    <a:pt x="1626108" y="452628"/>
                  </a:lnTo>
                  <a:lnTo>
                    <a:pt x="1604772" y="416052"/>
                  </a:lnTo>
                  <a:lnTo>
                    <a:pt x="1581912" y="381000"/>
                  </a:lnTo>
                  <a:lnTo>
                    <a:pt x="1557528" y="347472"/>
                  </a:lnTo>
                  <a:lnTo>
                    <a:pt x="1505712" y="283464"/>
                  </a:lnTo>
                  <a:lnTo>
                    <a:pt x="1476756" y="252984"/>
                  </a:lnTo>
                  <a:lnTo>
                    <a:pt x="1415796" y="198120"/>
                  </a:lnTo>
                  <a:lnTo>
                    <a:pt x="1382268" y="172212"/>
                  </a:lnTo>
                  <a:lnTo>
                    <a:pt x="1348740" y="147828"/>
                  </a:lnTo>
                  <a:lnTo>
                    <a:pt x="1313688" y="124968"/>
                  </a:lnTo>
                  <a:lnTo>
                    <a:pt x="1240536" y="85344"/>
                  </a:lnTo>
                  <a:lnTo>
                    <a:pt x="1200912" y="68580"/>
                  </a:lnTo>
                  <a:lnTo>
                    <a:pt x="1162812" y="53340"/>
                  </a:lnTo>
                  <a:lnTo>
                    <a:pt x="1121664" y="39624"/>
                  </a:lnTo>
                  <a:lnTo>
                    <a:pt x="1080516" y="27432"/>
                  </a:lnTo>
                  <a:lnTo>
                    <a:pt x="1039368" y="18288"/>
                  </a:lnTo>
                  <a:lnTo>
                    <a:pt x="996696" y="10668"/>
                  </a:lnTo>
                  <a:lnTo>
                    <a:pt x="954024" y="4572"/>
                  </a:lnTo>
                  <a:lnTo>
                    <a:pt x="909828" y="1524"/>
                  </a:lnTo>
                  <a:lnTo>
                    <a:pt x="864108" y="0"/>
                  </a:lnTo>
                  <a:lnTo>
                    <a:pt x="819912" y="1524"/>
                  </a:lnTo>
                  <a:lnTo>
                    <a:pt x="775716" y="4572"/>
                  </a:lnTo>
                  <a:lnTo>
                    <a:pt x="733044" y="10668"/>
                  </a:lnTo>
                  <a:lnTo>
                    <a:pt x="690372" y="18288"/>
                  </a:lnTo>
                  <a:lnTo>
                    <a:pt x="649224" y="27432"/>
                  </a:lnTo>
                  <a:lnTo>
                    <a:pt x="608076" y="39624"/>
                  </a:lnTo>
                  <a:lnTo>
                    <a:pt x="566928" y="53340"/>
                  </a:lnTo>
                  <a:lnTo>
                    <a:pt x="528828" y="68580"/>
                  </a:lnTo>
                  <a:lnTo>
                    <a:pt x="489204" y="85344"/>
                  </a:lnTo>
                  <a:lnTo>
                    <a:pt x="452628" y="105156"/>
                  </a:lnTo>
                  <a:lnTo>
                    <a:pt x="416052" y="126492"/>
                  </a:lnTo>
                  <a:lnTo>
                    <a:pt x="381000" y="147828"/>
                  </a:lnTo>
                  <a:lnTo>
                    <a:pt x="347472" y="172212"/>
                  </a:lnTo>
                  <a:lnTo>
                    <a:pt x="315468" y="198120"/>
                  </a:lnTo>
                  <a:lnTo>
                    <a:pt x="283464" y="225552"/>
                  </a:lnTo>
                  <a:lnTo>
                    <a:pt x="252984" y="254508"/>
                  </a:lnTo>
                  <a:lnTo>
                    <a:pt x="225552" y="283464"/>
                  </a:lnTo>
                  <a:lnTo>
                    <a:pt x="198120" y="315468"/>
                  </a:lnTo>
                  <a:lnTo>
                    <a:pt x="172212" y="347472"/>
                  </a:lnTo>
                  <a:lnTo>
                    <a:pt x="147828" y="382524"/>
                  </a:lnTo>
                  <a:lnTo>
                    <a:pt x="124968" y="417576"/>
                  </a:lnTo>
                  <a:lnTo>
                    <a:pt x="85344" y="490728"/>
                  </a:lnTo>
                  <a:lnTo>
                    <a:pt x="68580" y="528828"/>
                  </a:lnTo>
                  <a:lnTo>
                    <a:pt x="53340" y="568452"/>
                  </a:lnTo>
                  <a:lnTo>
                    <a:pt x="39624" y="608076"/>
                  </a:lnTo>
                  <a:lnTo>
                    <a:pt x="27432" y="649224"/>
                  </a:lnTo>
                  <a:lnTo>
                    <a:pt x="18288" y="691896"/>
                  </a:lnTo>
                  <a:lnTo>
                    <a:pt x="10668" y="734568"/>
                  </a:lnTo>
                  <a:lnTo>
                    <a:pt x="4572" y="777240"/>
                  </a:lnTo>
                  <a:lnTo>
                    <a:pt x="1524" y="821436"/>
                  </a:lnTo>
                  <a:lnTo>
                    <a:pt x="0" y="865632"/>
                  </a:lnTo>
                  <a:lnTo>
                    <a:pt x="1524" y="909828"/>
                  </a:lnTo>
                  <a:lnTo>
                    <a:pt x="4572" y="954024"/>
                  </a:lnTo>
                  <a:lnTo>
                    <a:pt x="10668" y="996696"/>
                  </a:lnTo>
                  <a:lnTo>
                    <a:pt x="18288" y="1039368"/>
                  </a:lnTo>
                  <a:lnTo>
                    <a:pt x="27432" y="1082040"/>
                  </a:lnTo>
                  <a:lnTo>
                    <a:pt x="39624" y="1123188"/>
                  </a:lnTo>
                  <a:lnTo>
                    <a:pt x="53340" y="1162812"/>
                  </a:lnTo>
                  <a:lnTo>
                    <a:pt x="68580" y="1202436"/>
                  </a:lnTo>
                  <a:lnTo>
                    <a:pt x="85344" y="1240536"/>
                  </a:lnTo>
                  <a:lnTo>
                    <a:pt x="105156" y="1277112"/>
                  </a:lnTo>
                  <a:lnTo>
                    <a:pt x="126492" y="1313688"/>
                  </a:lnTo>
                  <a:lnTo>
                    <a:pt x="147828" y="1348740"/>
                  </a:lnTo>
                  <a:lnTo>
                    <a:pt x="172212" y="1382268"/>
                  </a:lnTo>
                  <a:lnTo>
                    <a:pt x="198120" y="1415796"/>
                  </a:lnTo>
                  <a:lnTo>
                    <a:pt x="225552" y="1446276"/>
                  </a:lnTo>
                  <a:lnTo>
                    <a:pt x="254508" y="1476756"/>
                  </a:lnTo>
                  <a:lnTo>
                    <a:pt x="283464" y="1505712"/>
                  </a:lnTo>
                  <a:lnTo>
                    <a:pt x="315468" y="1533144"/>
                  </a:lnTo>
                  <a:lnTo>
                    <a:pt x="347472" y="1559052"/>
                  </a:lnTo>
                  <a:lnTo>
                    <a:pt x="417576" y="1604772"/>
                  </a:lnTo>
                  <a:lnTo>
                    <a:pt x="452628" y="1626108"/>
                  </a:lnTo>
                  <a:lnTo>
                    <a:pt x="528828" y="1662684"/>
                  </a:lnTo>
                  <a:lnTo>
                    <a:pt x="568452" y="1677924"/>
                  </a:lnTo>
                  <a:lnTo>
                    <a:pt x="608076" y="1691640"/>
                  </a:lnTo>
                  <a:lnTo>
                    <a:pt x="691896" y="1712976"/>
                  </a:lnTo>
                  <a:lnTo>
                    <a:pt x="734568" y="1720596"/>
                  </a:lnTo>
                  <a:lnTo>
                    <a:pt x="777240" y="1725168"/>
                  </a:lnTo>
                  <a:lnTo>
                    <a:pt x="821436" y="1728216"/>
                  </a:lnTo>
                  <a:lnTo>
                    <a:pt x="865632" y="1729740"/>
                  </a:lnTo>
                  <a:lnTo>
                    <a:pt x="909828" y="1728216"/>
                  </a:lnTo>
                  <a:lnTo>
                    <a:pt x="954024" y="1725168"/>
                  </a:lnTo>
                  <a:lnTo>
                    <a:pt x="996696" y="1720596"/>
                  </a:lnTo>
                  <a:lnTo>
                    <a:pt x="1039368" y="1712976"/>
                  </a:lnTo>
                  <a:lnTo>
                    <a:pt x="1082040" y="1702308"/>
                  </a:lnTo>
                  <a:lnTo>
                    <a:pt x="1123188" y="1691640"/>
                  </a:lnTo>
                  <a:lnTo>
                    <a:pt x="1162812" y="1677924"/>
                  </a:lnTo>
                  <a:lnTo>
                    <a:pt x="1202436" y="1662684"/>
                  </a:lnTo>
                  <a:lnTo>
                    <a:pt x="1240536" y="1644396"/>
                  </a:lnTo>
                  <a:lnTo>
                    <a:pt x="1277112" y="1626108"/>
                  </a:lnTo>
                  <a:lnTo>
                    <a:pt x="1313688" y="1604772"/>
                  </a:lnTo>
                  <a:lnTo>
                    <a:pt x="1348740" y="1581912"/>
                  </a:lnTo>
                  <a:lnTo>
                    <a:pt x="1382268" y="1557528"/>
                  </a:lnTo>
                  <a:lnTo>
                    <a:pt x="1415796" y="1531620"/>
                  </a:lnTo>
                  <a:lnTo>
                    <a:pt x="1446276" y="1505712"/>
                  </a:lnTo>
                  <a:lnTo>
                    <a:pt x="1476756" y="1476756"/>
                  </a:lnTo>
                  <a:lnTo>
                    <a:pt x="1505712" y="1446276"/>
                  </a:lnTo>
                  <a:lnTo>
                    <a:pt x="1533144" y="1415796"/>
                  </a:lnTo>
                  <a:lnTo>
                    <a:pt x="1559052" y="1382268"/>
                  </a:lnTo>
                  <a:lnTo>
                    <a:pt x="1581912" y="1348740"/>
                  </a:lnTo>
                  <a:lnTo>
                    <a:pt x="1604772" y="1313688"/>
                  </a:lnTo>
                  <a:lnTo>
                    <a:pt x="1626108" y="1277112"/>
                  </a:lnTo>
                  <a:lnTo>
                    <a:pt x="1644396" y="1240536"/>
                  </a:lnTo>
                  <a:lnTo>
                    <a:pt x="1662684" y="1200912"/>
                  </a:lnTo>
                  <a:lnTo>
                    <a:pt x="1677924" y="1162812"/>
                  </a:lnTo>
                  <a:lnTo>
                    <a:pt x="1691640" y="1121664"/>
                  </a:lnTo>
                  <a:lnTo>
                    <a:pt x="1712976" y="1039368"/>
                  </a:lnTo>
                  <a:lnTo>
                    <a:pt x="1720596" y="996696"/>
                  </a:lnTo>
                  <a:lnTo>
                    <a:pt x="1725168" y="954024"/>
                  </a:lnTo>
                  <a:lnTo>
                    <a:pt x="1728216" y="909828"/>
                  </a:lnTo>
                  <a:lnTo>
                    <a:pt x="1729740" y="865632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49223" y="1508760"/>
              <a:ext cx="1115567" cy="11155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38555" y="1503171"/>
              <a:ext cx="1129283" cy="1122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38555" y="1503171"/>
              <a:ext cx="1129665" cy="1122680"/>
            </a:xfrm>
            <a:custGeom>
              <a:avLst/>
              <a:gdLst/>
              <a:ahLst/>
              <a:cxnLst/>
              <a:rect l="l" t="t" r="r" b="b"/>
              <a:pathLst>
                <a:path w="1129664" h="1122680">
                  <a:moveTo>
                    <a:pt x="577595" y="0"/>
                  </a:moveTo>
                  <a:lnTo>
                    <a:pt x="522731" y="0"/>
                  </a:lnTo>
                  <a:lnTo>
                    <a:pt x="496823" y="3809"/>
                  </a:lnTo>
                  <a:lnTo>
                    <a:pt x="469391" y="6350"/>
                  </a:lnTo>
                  <a:lnTo>
                    <a:pt x="443483" y="11429"/>
                  </a:lnTo>
                  <a:lnTo>
                    <a:pt x="416051" y="16509"/>
                  </a:lnTo>
                  <a:lnTo>
                    <a:pt x="364235" y="31750"/>
                  </a:lnTo>
                  <a:lnTo>
                    <a:pt x="266699" y="77469"/>
                  </a:lnTo>
                  <a:lnTo>
                    <a:pt x="220979" y="107950"/>
                  </a:lnTo>
                  <a:lnTo>
                    <a:pt x="178308" y="144779"/>
                  </a:lnTo>
                  <a:lnTo>
                    <a:pt x="138684" y="184150"/>
                  </a:lnTo>
                  <a:lnTo>
                    <a:pt x="102108" y="229869"/>
                  </a:lnTo>
                  <a:lnTo>
                    <a:pt x="71628" y="278129"/>
                  </a:lnTo>
                  <a:lnTo>
                    <a:pt x="47244" y="327659"/>
                  </a:lnTo>
                  <a:lnTo>
                    <a:pt x="27432" y="378459"/>
                  </a:lnTo>
                  <a:lnTo>
                    <a:pt x="13716" y="431800"/>
                  </a:lnTo>
                  <a:lnTo>
                    <a:pt x="7620" y="457200"/>
                  </a:lnTo>
                  <a:lnTo>
                    <a:pt x="4572" y="485139"/>
                  </a:lnTo>
                  <a:lnTo>
                    <a:pt x="1524" y="510539"/>
                  </a:lnTo>
                  <a:lnTo>
                    <a:pt x="0" y="538479"/>
                  </a:lnTo>
                  <a:lnTo>
                    <a:pt x="0" y="565150"/>
                  </a:lnTo>
                  <a:lnTo>
                    <a:pt x="1524" y="593089"/>
                  </a:lnTo>
                  <a:lnTo>
                    <a:pt x="9144" y="646429"/>
                  </a:lnTo>
                  <a:lnTo>
                    <a:pt x="19812" y="698500"/>
                  </a:lnTo>
                  <a:lnTo>
                    <a:pt x="36576" y="750569"/>
                  </a:lnTo>
                  <a:lnTo>
                    <a:pt x="59436" y="800100"/>
                  </a:lnTo>
                  <a:lnTo>
                    <a:pt x="71628" y="826769"/>
                  </a:lnTo>
                  <a:lnTo>
                    <a:pt x="100584" y="872489"/>
                  </a:lnTo>
                  <a:lnTo>
                    <a:pt x="134112" y="918209"/>
                  </a:lnTo>
                  <a:lnTo>
                    <a:pt x="173736" y="958850"/>
                  </a:lnTo>
                  <a:lnTo>
                    <a:pt x="217931" y="998219"/>
                  </a:lnTo>
                  <a:lnTo>
                    <a:pt x="265175" y="1032509"/>
                  </a:lnTo>
                  <a:lnTo>
                    <a:pt x="313943" y="1060450"/>
                  </a:lnTo>
                  <a:lnTo>
                    <a:pt x="365759" y="1083309"/>
                  </a:lnTo>
                  <a:lnTo>
                    <a:pt x="417575" y="1102359"/>
                  </a:lnTo>
                  <a:lnTo>
                    <a:pt x="470915" y="1113789"/>
                  </a:lnTo>
                  <a:lnTo>
                    <a:pt x="525779" y="1121409"/>
                  </a:lnTo>
                  <a:lnTo>
                    <a:pt x="553211" y="1122679"/>
                  </a:lnTo>
                  <a:lnTo>
                    <a:pt x="606551" y="1122679"/>
                  </a:lnTo>
                  <a:lnTo>
                    <a:pt x="633983" y="1121409"/>
                  </a:lnTo>
                  <a:lnTo>
                    <a:pt x="661415" y="1117600"/>
                  </a:lnTo>
                  <a:lnTo>
                    <a:pt x="687323" y="1112519"/>
                  </a:lnTo>
                  <a:lnTo>
                    <a:pt x="692505" y="1111250"/>
                  </a:lnTo>
                  <a:lnTo>
                    <a:pt x="553211" y="1111250"/>
                  </a:lnTo>
                  <a:lnTo>
                    <a:pt x="525779" y="1109979"/>
                  </a:lnTo>
                  <a:lnTo>
                    <a:pt x="473963" y="1102359"/>
                  </a:lnTo>
                  <a:lnTo>
                    <a:pt x="420623" y="1089659"/>
                  </a:lnTo>
                  <a:lnTo>
                    <a:pt x="370331" y="1071879"/>
                  </a:lnTo>
                  <a:lnTo>
                    <a:pt x="320039" y="1049019"/>
                  </a:lnTo>
                  <a:lnTo>
                    <a:pt x="271271" y="1021079"/>
                  </a:lnTo>
                  <a:lnTo>
                    <a:pt x="225551" y="988059"/>
                  </a:lnTo>
                  <a:lnTo>
                    <a:pt x="163068" y="929639"/>
                  </a:lnTo>
                  <a:lnTo>
                    <a:pt x="126492" y="887729"/>
                  </a:lnTo>
                  <a:lnTo>
                    <a:pt x="96012" y="843279"/>
                  </a:lnTo>
                  <a:lnTo>
                    <a:pt x="70104" y="796289"/>
                  </a:lnTo>
                  <a:lnTo>
                    <a:pt x="48768" y="745489"/>
                  </a:lnTo>
                  <a:lnTo>
                    <a:pt x="32004" y="694689"/>
                  </a:lnTo>
                  <a:lnTo>
                    <a:pt x="16764" y="617219"/>
                  </a:lnTo>
                  <a:lnTo>
                    <a:pt x="13785" y="565150"/>
                  </a:lnTo>
                  <a:lnTo>
                    <a:pt x="13716" y="511809"/>
                  </a:lnTo>
                  <a:lnTo>
                    <a:pt x="16764" y="486409"/>
                  </a:lnTo>
                  <a:lnTo>
                    <a:pt x="25908" y="433069"/>
                  </a:lnTo>
                  <a:lnTo>
                    <a:pt x="39624" y="382269"/>
                  </a:lnTo>
                  <a:lnTo>
                    <a:pt x="70104" y="308609"/>
                  </a:lnTo>
                  <a:lnTo>
                    <a:pt x="97536" y="259079"/>
                  </a:lnTo>
                  <a:lnTo>
                    <a:pt x="129540" y="214629"/>
                  </a:lnTo>
                  <a:lnTo>
                    <a:pt x="167640" y="172719"/>
                  </a:lnTo>
                  <a:lnTo>
                    <a:pt x="207264" y="135889"/>
                  </a:lnTo>
                  <a:lnTo>
                    <a:pt x="274319" y="88900"/>
                  </a:lnTo>
                  <a:lnTo>
                    <a:pt x="320039" y="64769"/>
                  </a:lnTo>
                  <a:lnTo>
                    <a:pt x="368807" y="44450"/>
                  </a:lnTo>
                  <a:lnTo>
                    <a:pt x="446531" y="22859"/>
                  </a:lnTo>
                  <a:lnTo>
                    <a:pt x="524255" y="12700"/>
                  </a:lnTo>
                  <a:lnTo>
                    <a:pt x="674827" y="12700"/>
                  </a:lnTo>
                  <a:lnTo>
                    <a:pt x="658367" y="8889"/>
                  </a:lnTo>
                  <a:lnTo>
                    <a:pt x="605027" y="1269"/>
                  </a:lnTo>
                  <a:lnTo>
                    <a:pt x="577595" y="0"/>
                  </a:lnTo>
                  <a:close/>
                </a:path>
                <a:path w="1129664" h="1122680">
                  <a:moveTo>
                    <a:pt x="674827" y="12700"/>
                  </a:moveTo>
                  <a:lnTo>
                    <a:pt x="577595" y="12700"/>
                  </a:lnTo>
                  <a:lnTo>
                    <a:pt x="603503" y="13969"/>
                  </a:lnTo>
                  <a:lnTo>
                    <a:pt x="630935" y="16509"/>
                  </a:lnTo>
                  <a:lnTo>
                    <a:pt x="708659" y="34289"/>
                  </a:lnTo>
                  <a:lnTo>
                    <a:pt x="760475" y="52069"/>
                  </a:lnTo>
                  <a:lnTo>
                    <a:pt x="810767" y="74929"/>
                  </a:lnTo>
                  <a:lnTo>
                    <a:pt x="859535" y="102869"/>
                  </a:lnTo>
                  <a:lnTo>
                    <a:pt x="905255" y="135889"/>
                  </a:lnTo>
                  <a:lnTo>
                    <a:pt x="947927" y="173989"/>
                  </a:lnTo>
                  <a:lnTo>
                    <a:pt x="986027" y="214629"/>
                  </a:lnTo>
                  <a:lnTo>
                    <a:pt x="1019555" y="257809"/>
                  </a:lnTo>
                  <a:lnTo>
                    <a:pt x="1046987" y="304800"/>
                  </a:lnTo>
                  <a:lnTo>
                    <a:pt x="1060703" y="328929"/>
                  </a:lnTo>
                  <a:lnTo>
                    <a:pt x="1082039" y="378459"/>
                  </a:lnTo>
                  <a:lnTo>
                    <a:pt x="1097279" y="427989"/>
                  </a:lnTo>
                  <a:lnTo>
                    <a:pt x="1109471" y="480059"/>
                  </a:lnTo>
                  <a:lnTo>
                    <a:pt x="1115567" y="532129"/>
                  </a:lnTo>
                  <a:lnTo>
                    <a:pt x="1117091" y="560069"/>
                  </a:lnTo>
                  <a:lnTo>
                    <a:pt x="1117091" y="585469"/>
                  </a:lnTo>
                  <a:lnTo>
                    <a:pt x="1115567" y="610869"/>
                  </a:lnTo>
                  <a:lnTo>
                    <a:pt x="1114043" y="638809"/>
                  </a:lnTo>
                  <a:lnTo>
                    <a:pt x="1104899" y="690879"/>
                  </a:lnTo>
                  <a:lnTo>
                    <a:pt x="1091183" y="742950"/>
                  </a:lnTo>
                  <a:lnTo>
                    <a:pt x="1071371" y="791209"/>
                  </a:lnTo>
                  <a:lnTo>
                    <a:pt x="1046987" y="839469"/>
                  </a:lnTo>
                  <a:lnTo>
                    <a:pt x="1016507" y="887729"/>
                  </a:lnTo>
                  <a:lnTo>
                    <a:pt x="999743" y="908050"/>
                  </a:lnTo>
                  <a:lnTo>
                    <a:pt x="981455" y="930909"/>
                  </a:lnTo>
                  <a:lnTo>
                    <a:pt x="922019" y="988059"/>
                  </a:lnTo>
                  <a:lnTo>
                    <a:pt x="879347" y="1019809"/>
                  </a:lnTo>
                  <a:lnTo>
                    <a:pt x="833627" y="1047750"/>
                  </a:lnTo>
                  <a:lnTo>
                    <a:pt x="784859" y="1070609"/>
                  </a:lnTo>
                  <a:lnTo>
                    <a:pt x="736091" y="1088389"/>
                  </a:lnTo>
                  <a:lnTo>
                    <a:pt x="684275" y="1099819"/>
                  </a:lnTo>
                  <a:lnTo>
                    <a:pt x="606551" y="1111250"/>
                  </a:lnTo>
                  <a:lnTo>
                    <a:pt x="692505" y="1111250"/>
                  </a:lnTo>
                  <a:lnTo>
                    <a:pt x="739139" y="1099819"/>
                  </a:lnTo>
                  <a:lnTo>
                    <a:pt x="790955" y="1082039"/>
                  </a:lnTo>
                  <a:lnTo>
                    <a:pt x="839723" y="1059179"/>
                  </a:lnTo>
                  <a:lnTo>
                    <a:pt x="909827" y="1014729"/>
                  </a:lnTo>
                  <a:lnTo>
                    <a:pt x="952499" y="979169"/>
                  </a:lnTo>
                  <a:lnTo>
                    <a:pt x="992123" y="938529"/>
                  </a:lnTo>
                  <a:lnTo>
                    <a:pt x="1043939" y="869950"/>
                  </a:lnTo>
                  <a:lnTo>
                    <a:pt x="1071371" y="821689"/>
                  </a:lnTo>
                  <a:lnTo>
                    <a:pt x="1094231" y="770889"/>
                  </a:lnTo>
                  <a:lnTo>
                    <a:pt x="1110995" y="720089"/>
                  </a:lnTo>
                  <a:lnTo>
                    <a:pt x="1121663" y="666750"/>
                  </a:lnTo>
                  <a:lnTo>
                    <a:pt x="1129283" y="613409"/>
                  </a:lnTo>
                  <a:lnTo>
                    <a:pt x="1129283" y="557529"/>
                  </a:lnTo>
                  <a:lnTo>
                    <a:pt x="1127759" y="532129"/>
                  </a:lnTo>
                  <a:lnTo>
                    <a:pt x="1126235" y="504189"/>
                  </a:lnTo>
                  <a:lnTo>
                    <a:pt x="1117091" y="450850"/>
                  </a:lnTo>
                  <a:lnTo>
                    <a:pt x="1101851" y="400050"/>
                  </a:lnTo>
                  <a:lnTo>
                    <a:pt x="1083563" y="347979"/>
                  </a:lnTo>
                  <a:lnTo>
                    <a:pt x="1059179" y="298450"/>
                  </a:lnTo>
                  <a:lnTo>
                    <a:pt x="1030223" y="251459"/>
                  </a:lnTo>
                  <a:lnTo>
                    <a:pt x="995171" y="205739"/>
                  </a:lnTo>
                  <a:lnTo>
                    <a:pt x="935735" y="144779"/>
                  </a:lnTo>
                  <a:lnTo>
                    <a:pt x="890015" y="107950"/>
                  </a:lnTo>
                  <a:lnTo>
                    <a:pt x="841247" y="76200"/>
                  </a:lnTo>
                  <a:lnTo>
                    <a:pt x="765047" y="39369"/>
                  </a:lnTo>
                  <a:lnTo>
                    <a:pt x="711707" y="21589"/>
                  </a:lnTo>
                  <a:lnTo>
                    <a:pt x="685799" y="15239"/>
                  </a:lnTo>
                  <a:lnTo>
                    <a:pt x="674827" y="12700"/>
                  </a:lnTo>
                  <a:close/>
                </a:path>
                <a:path w="1129664" h="1122680">
                  <a:moveTo>
                    <a:pt x="553211" y="129539"/>
                  </a:moveTo>
                  <a:lnTo>
                    <a:pt x="531875" y="130809"/>
                  </a:lnTo>
                  <a:lnTo>
                    <a:pt x="512063" y="133350"/>
                  </a:lnTo>
                  <a:lnTo>
                    <a:pt x="490727" y="134619"/>
                  </a:lnTo>
                  <a:lnTo>
                    <a:pt x="449579" y="143509"/>
                  </a:lnTo>
                  <a:lnTo>
                    <a:pt x="409955" y="153669"/>
                  </a:lnTo>
                  <a:lnTo>
                    <a:pt x="335279" y="189229"/>
                  </a:lnTo>
                  <a:lnTo>
                    <a:pt x="283463" y="226059"/>
                  </a:lnTo>
                  <a:lnTo>
                    <a:pt x="251459" y="255269"/>
                  </a:lnTo>
                  <a:lnTo>
                    <a:pt x="208788" y="304800"/>
                  </a:lnTo>
                  <a:lnTo>
                    <a:pt x="185928" y="341629"/>
                  </a:lnTo>
                  <a:lnTo>
                    <a:pt x="166116" y="379729"/>
                  </a:lnTo>
                  <a:lnTo>
                    <a:pt x="150876" y="419100"/>
                  </a:lnTo>
                  <a:lnTo>
                    <a:pt x="140208" y="461009"/>
                  </a:lnTo>
                  <a:lnTo>
                    <a:pt x="134112" y="501650"/>
                  </a:lnTo>
                  <a:lnTo>
                    <a:pt x="131254" y="539750"/>
                  </a:lnTo>
                  <a:lnTo>
                    <a:pt x="131153" y="563879"/>
                  </a:lnTo>
                  <a:lnTo>
                    <a:pt x="132689" y="585469"/>
                  </a:lnTo>
                  <a:lnTo>
                    <a:pt x="134112" y="603250"/>
                  </a:lnTo>
                  <a:lnTo>
                    <a:pt x="137160" y="624839"/>
                  </a:lnTo>
                  <a:lnTo>
                    <a:pt x="141732" y="645159"/>
                  </a:lnTo>
                  <a:lnTo>
                    <a:pt x="146304" y="666750"/>
                  </a:lnTo>
                  <a:lnTo>
                    <a:pt x="167640" y="725169"/>
                  </a:lnTo>
                  <a:lnTo>
                    <a:pt x="185928" y="762000"/>
                  </a:lnTo>
                  <a:lnTo>
                    <a:pt x="208788" y="798829"/>
                  </a:lnTo>
                  <a:lnTo>
                    <a:pt x="220979" y="816609"/>
                  </a:lnTo>
                  <a:lnTo>
                    <a:pt x="249935" y="850900"/>
                  </a:lnTo>
                  <a:lnTo>
                    <a:pt x="298703" y="896619"/>
                  </a:lnTo>
                  <a:lnTo>
                    <a:pt x="353567" y="933450"/>
                  </a:lnTo>
                  <a:lnTo>
                    <a:pt x="393191" y="953769"/>
                  </a:lnTo>
                  <a:lnTo>
                    <a:pt x="432815" y="969009"/>
                  </a:lnTo>
                  <a:lnTo>
                    <a:pt x="473963" y="981709"/>
                  </a:lnTo>
                  <a:lnTo>
                    <a:pt x="556259" y="994409"/>
                  </a:lnTo>
                  <a:lnTo>
                    <a:pt x="598931" y="994409"/>
                  </a:lnTo>
                  <a:lnTo>
                    <a:pt x="618743" y="990600"/>
                  </a:lnTo>
                  <a:lnTo>
                    <a:pt x="640079" y="989329"/>
                  </a:lnTo>
                  <a:lnTo>
                    <a:pt x="659891" y="986789"/>
                  </a:lnTo>
                  <a:lnTo>
                    <a:pt x="679703" y="981709"/>
                  </a:lnTo>
                  <a:lnTo>
                    <a:pt x="683971" y="980439"/>
                  </a:lnTo>
                  <a:lnTo>
                    <a:pt x="557783" y="980439"/>
                  </a:lnTo>
                  <a:lnTo>
                    <a:pt x="536447" y="979169"/>
                  </a:lnTo>
                  <a:lnTo>
                    <a:pt x="496823" y="974089"/>
                  </a:lnTo>
                  <a:lnTo>
                    <a:pt x="417575" y="951229"/>
                  </a:lnTo>
                  <a:lnTo>
                    <a:pt x="379475" y="933450"/>
                  </a:lnTo>
                  <a:lnTo>
                    <a:pt x="342899" y="911859"/>
                  </a:lnTo>
                  <a:lnTo>
                    <a:pt x="289559" y="872489"/>
                  </a:lnTo>
                  <a:lnTo>
                    <a:pt x="259079" y="842009"/>
                  </a:lnTo>
                  <a:lnTo>
                    <a:pt x="231647" y="808989"/>
                  </a:lnTo>
                  <a:lnTo>
                    <a:pt x="207264" y="774700"/>
                  </a:lnTo>
                  <a:lnTo>
                    <a:pt x="187451" y="739139"/>
                  </a:lnTo>
                  <a:lnTo>
                    <a:pt x="179832" y="720089"/>
                  </a:lnTo>
                  <a:lnTo>
                    <a:pt x="170688" y="701039"/>
                  </a:lnTo>
                  <a:lnTo>
                    <a:pt x="158496" y="662939"/>
                  </a:lnTo>
                  <a:lnTo>
                    <a:pt x="149352" y="623569"/>
                  </a:lnTo>
                  <a:lnTo>
                    <a:pt x="146304" y="603250"/>
                  </a:lnTo>
                  <a:lnTo>
                    <a:pt x="143351" y="563879"/>
                  </a:lnTo>
                  <a:lnTo>
                    <a:pt x="143452" y="539750"/>
                  </a:lnTo>
                  <a:lnTo>
                    <a:pt x="152400" y="463550"/>
                  </a:lnTo>
                  <a:lnTo>
                    <a:pt x="163068" y="424179"/>
                  </a:lnTo>
                  <a:lnTo>
                    <a:pt x="178308" y="386079"/>
                  </a:lnTo>
                  <a:lnTo>
                    <a:pt x="196595" y="349250"/>
                  </a:lnTo>
                  <a:lnTo>
                    <a:pt x="219455" y="312419"/>
                  </a:lnTo>
                  <a:lnTo>
                    <a:pt x="245363" y="280669"/>
                  </a:lnTo>
                  <a:lnTo>
                    <a:pt x="291083" y="236219"/>
                  </a:lnTo>
                  <a:lnTo>
                    <a:pt x="324611" y="212089"/>
                  </a:lnTo>
                  <a:lnTo>
                    <a:pt x="358139" y="190500"/>
                  </a:lnTo>
                  <a:lnTo>
                    <a:pt x="394715" y="173989"/>
                  </a:lnTo>
                  <a:lnTo>
                    <a:pt x="432815" y="160019"/>
                  </a:lnTo>
                  <a:lnTo>
                    <a:pt x="472439" y="151129"/>
                  </a:lnTo>
                  <a:lnTo>
                    <a:pt x="512063" y="144779"/>
                  </a:lnTo>
                  <a:lnTo>
                    <a:pt x="531875" y="143509"/>
                  </a:lnTo>
                  <a:lnTo>
                    <a:pt x="660806" y="143509"/>
                  </a:lnTo>
                  <a:lnTo>
                    <a:pt x="656843" y="142239"/>
                  </a:lnTo>
                  <a:lnTo>
                    <a:pt x="635507" y="137159"/>
                  </a:lnTo>
                  <a:lnTo>
                    <a:pt x="615695" y="134619"/>
                  </a:lnTo>
                  <a:lnTo>
                    <a:pt x="573023" y="130809"/>
                  </a:lnTo>
                  <a:lnTo>
                    <a:pt x="553211" y="129539"/>
                  </a:lnTo>
                  <a:close/>
                </a:path>
                <a:path w="1129664" h="1122680">
                  <a:moveTo>
                    <a:pt x="660806" y="143509"/>
                  </a:moveTo>
                  <a:lnTo>
                    <a:pt x="573023" y="143509"/>
                  </a:lnTo>
                  <a:lnTo>
                    <a:pt x="612647" y="146050"/>
                  </a:lnTo>
                  <a:lnTo>
                    <a:pt x="633983" y="149859"/>
                  </a:lnTo>
                  <a:lnTo>
                    <a:pt x="693419" y="166369"/>
                  </a:lnTo>
                  <a:lnTo>
                    <a:pt x="731519" y="181609"/>
                  </a:lnTo>
                  <a:lnTo>
                    <a:pt x="787907" y="212089"/>
                  </a:lnTo>
                  <a:lnTo>
                    <a:pt x="839723" y="251459"/>
                  </a:lnTo>
                  <a:lnTo>
                    <a:pt x="871727" y="281939"/>
                  </a:lnTo>
                  <a:lnTo>
                    <a:pt x="899159" y="313689"/>
                  </a:lnTo>
                  <a:lnTo>
                    <a:pt x="932687" y="367029"/>
                  </a:lnTo>
                  <a:lnTo>
                    <a:pt x="950975" y="403859"/>
                  </a:lnTo>
                  <a:lnTo>
                    <a:pt x="966215" y="441959"/>
                  </a:lnTo>
                  <a:lnTo>
                    <a:pt x="970787" y="461009"/>
                  </a:lnTo>
                  <a:lnTo>
                    <a:pt x="976883" y="480059"/>
                  </a:lnTo>
                  <a:lnTo>
                    <a:pt x="979931" y="500379"/>
                  </a:lnTo>
                  <a:lnTo>
                    <a:pt x="982979" y="521969"/>
                  </a:lnTo>
                  <a:lnTo>
                    <a:pt x="986027" y="541019"/>
                  </a:lnTo>
                  <a:lnTo>
                    <a:pt x="986027" y="600709"/>
                  </a:lnTo>
                  <a:lnTo>
                    <a:pt x="984503" y="621029"/>
                  </a:lnTo>
                  <a:lnTo>
                    <a:pt x="976883" y="661669"/>
                  </a:lnTo>
                  <a:lnTo>
                    <a:pt x="960119" y="720089"/>
                  </a:lnTo>
                  <a:lnTo>
                    <a:pt x="943355" y="758189"/>
                  </a:lnTo>
                  <a:lnTo>
                    <a:pt x="923543" y="792479"/>
                  </a:lnTo>
                  <a:lnTo>
                    <a:pt x="883919" y="844550"/>
                  </a:lnTo>
                  <a:lnTo>
                    <a:pt x="839723" y="887729"/>
                  </a:lnTo>
                  <a:lnTo>
                    <a:pt x="806195" y="911859"/>
                  </a:lnTo>
                  <a:lnTo>
                    <a:pt x="789431" y="922019"/>
                  </a:lnTo>
                  <a:lnTo>
                    <a:pt x="771143" y="933450"/>
                  </a:lnTo>
                  <a:lnTo>
                    <a:pt x="752855" y="942339"/>
                  </a:lnTo>
                  <a:lnTo>
                    <a:pt x="716279" y="957579"/>
                  </a:lnTo>
                  <a:lnTo>
                    <a:pt x="696467" y="963929"/>
                  </a:lnTo>
                  <a:lnTo>
                    <a:pt x="678179" y="967739"/>
                  </a:lnTo>
                  <a:lnTo>
                    <a:pt x="638555" y="976629"/>
                  </a:lnTo>
                  <a:lnTo>
                    <a:pt x="618743" y="979169"/>
                  </a:lnTo>
                  <a:lnTo>
                    <a:pt x="597407" y="980439"/>
                  </a:lnTo>
                  <a:lnTo>
                    <a:pt x="683971" y="980439"/>
                  </a:lnTo>
                  <a:lnTo>
                    <a:pt x="739139" y="961389"/>
                  </a:lnTo>
                  <a:lnTo>
                    <a:pt x="795527" y="934719"/>
                  </a:lnTo>
                  <a:lnTo>
                    <a:pt x="847343" y="897889"/>
                  </a:lnTo>
                  <a:lnTo>
                    <a:pt x="879347" y="868679"/>
                  </a:lnTo>
                  <a:lnTo>
                    <a:pt x="893063" y="852169"/>
                  </a:lnTo>
                  <a:lnTo>
                    <a:pt x="908303" y="835659"/>
                  </a:lnTo>
                  <a:lnTo>
                    <a:pt x="920495" y="819150"/>
                  </a:lnTo>
                  <a:lnTo>
                    <a:pt x="944879" y="782319"/>
                  </a:lnTo>
                  <a:lnTo>
                    <a:pt x="954023" y="762000"/>
                  </a:lnTo>
                  <a:lnTo>
                    <a:pt x="963167" y="744219"/>
                  </a:lnTo>
                  <a:lnTo>
                    <a:pt x="984503" y="684529"/>
                  </a:lnTo>
                  <a:lnTo>
                    <a:pt x="993647" y="643889"/>
                  </a:lnTo>
                  <a:lnTo>
                    <a:pt x="999743" y="580389"/>
                  </a:lnTo>
                  <a:lnTo>
                    <a:pt x="999654" y="560069"/>
                  </a:lnTo>
                  <a:lnTo>
                    <a:pt x="998124" y="538479"/>
                  </a:lnTo>
                  <a:lnTo>
                    <a:pt x="996695" y="519429"/>
                  </a:lnTo>
                  <a:lnTo>
                    <a:pt x="993647" y="499109"/>
                  </a:lnTo>
                  <a:lnTo>
                    <a:pt x="989075" y="478789"/>
                  </a:lnTo>
                  <a:lnTo>
                    <a:pt x="984503" y="457200"/>
                  </a:lnTo>
                  <a:lnTo>
                    <a:pt x="970787" y="417829"/>
                  </a:lnTo>
                  <a:lnTo>
                    <a:pt x="954023" y="379729"/>
                  </a:lnTo>
                  <a:lnTo>
                    <a:pt x="932687" y="342900"/>
                  </a:lnTo>
                  <a:lnTo>
                    <a:pt x="922019" y="325119"/>
                  </a:lnTo>
                  <a:lnTo>
                    <a:pt x="896111" y="289559"/>
                  </a:lnTo>
                  <a:lnTo>
                    <a:pt x="865631" y="257809"/>
                  </a:lnTo>
                  <a:lnTo>
                    <a:pt x="832103" y="228600"/>
                  </a:lnTo>
                  <a:lnTo>
                    <a:pt x="795527" y="201929"/>
                  </a:lnTo>
                  <a:lnTo>
                    <a:pt x="757427" y="180339"/>
                  </a:lnTo>
                  <a:lnTo>
                    <a:pt x="717803" y="161289"/>
                  </a:lnTo>
                  <a:lnTo>
                    <a:pt x="676655" y="148589"/>
                  </a:lnTo>
                  <a:lnTo>
                    <a:pt x="660806" y="143509"/>
                  </a:lnTo>
                  <a:close/>
                </a:path>
              </a:pathLst>
            </a:custGeom>
            <a:solidFill>
              <a:srgbClr val="C6B69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0659" y="457200"/>
              <a:ext cx="8129270" cy="3430904"/>
            </a:xfrm>
            <a:custGeom>
              <a:avLst/>
              <a:gdLst/>
              <a:ahLst/>
              <a:cxnLst/>
              <a:rect l="l" t="t" r="r" b="b"/>
              <a:pathLst>
                <a:path w="8129270" h="3430904">
                  <a:moveTo>
                    <a:pt x="8129015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9015" y="3430523"/>
                  </a:lnTo>
                  <a:lnTo>
                    <a:pt x="8129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744" y="1874520"/>
              <a:ext cx="210311" cy="2103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9408" y="1851660"/>
              <a:ext cx="249935" cy="249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9408" y="1851660"/>
              <a:ext cx="249935" cy="249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4103" y="1783080"/>
              <a:ext cx="103632" cy="1036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94103" y="1783080"/>
              <a:ext cx="103632" cy="1036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60475" y="2194559"/>
              <a:ext cx="8535923" cy="16931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67067" y="425821"/>
            <a:ext cx="42918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" dirty="0">
                <a:latin typeface="Gill Sans MT"/>
                <a:cs typeface="Gill Sans MT"/>
              </a:rPr>
              <a:t>LE</a:t>
            </a:r>
            <a:r>
              <a:rPr sz="1235" spc="-71" dirty="0">
                <a:latin typeface="Gill Sans MT"/>
                <a:cs typeface="Gill Sans MT"/>
              </a:rPr>
              <a:t> </a:t>
            </a:r>
            <a:r>
              <a:rPr sz="1235" dirty="0">
                <a:latin typeface="Gill Sans MT"/>
                <a:cs typeface="Gill Sans MT"/>
              </a:rPr>
              <a:t>1-6</a:t>
            </a:r>
            <a:endParaRPr sz="1235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5414" y="2156682"/>
            <a:ext cx="809625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b="1" dirty="0">
                <a:latin typeface="Gill Sans MT"/>
                <a:cs typeface="Gill Sans MT"/>
              </a:rPr>
              <a:t>Sperm</a:t>
            </a:r>
            <a:r>
              <a:rPr sz="1235" b="1" spc="-84" dirty="0">
                <a:latin typeface="Gill Sans MT"/>
                <a:cs typeface="Gill Sans MT"/>
              </a:rPr>
              <a:t> </a:t>
            </a:r>
            <a:r>
              <a:rPr sz="1235" b="1" dirty="0">
                <a:latin typeface="Gill Sans MT"/>
                <a:cs typeface="Gill Sans MT"/>
              </a:rPr>
              <a:t>cell</a:t>
            </a:r>
            <a:endParaRPr sz="1235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1883" y="2626210"/>
            <a:ext cx="8069916" cy="3830171"/>
            <a:chOff x="457200" y="2976372"/>
            <a:chExt cx="9145905" cy="4340860"/>
          </a:xfrm>
        </p:grpSpPr>
        <p:sp>
          <p:nvSpPr>
            <p:cNvPr id="20" name="object 20"/>
            <p:cNvSpPr/>
            <p:nvPr/>
          </p:nvSpPr>
          <p:spPr>
            <a:xfrm>
              <a:off x="1501127" y="2976371"/>
              <a:ext cx="807720" cy="911860"/>
            </a:xfrm>
            <a:custGeom>
              <a:avLst/>
              <a:gdLst/>
              <a:ahLst/>
              <a:cxnLst/>
              <a:rect l="l" t="t" r="r" b="b"/>
              <a:pathLst>
                <a:path w="807719" h="911860">
                  <a:moveTo>
                    <a:pt x="807720" y="10668"/>
                  </a:moveTo>
                  <a:lnTo>
                    <a:pt x="801624" y="0"/>
                  </a:lnTo>
                  <a:lnTo>
                    <a:pt x="4572" y="384048"/>
                  </a:lnTo>
                  <a:lnTo>
                    <a:pt x="5588" y="386080"/>
                  </a:lnTo>
                  <a:lnTo>
                    <a:pt x="0" y="391668"/>
                  </a:lnTo>
                  <a:lnTo>
                    <a:pt x="554990" y="911352"/>
                  </a:lnTo>
                  <a:lnTo>
                    <a:pt x="573900" y="911352"/>
                  </a:lnTo>
                  <a:lnTo>
                    <a:pt x="19316" y="392061"/>
                  </a:lnTo>
                  <a:lnTo>
                    <a:pt x="80772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0659" y="3886200"/>
              <a:ext cx="8129270" cy="3427729"/>
            </a:xfrm>
            <a:custGeom>
              <a:avLst/>
              <a:gdLst/>
              <a:ahLst/>
              <a:cxnLst/>
              <a:rect l="l" t="t" r="r" b="b"/>
              <a:pathLst>
                <a:path w="8129270" h="3427729">
                  <a:moveTo>
                    <a:pt x="0" y="3427475"/>
                  </a:moveTo>
                  <a:lnTo>
                    <a:pt x="8129015" y="3427475"/>
                  </a:lnTo>
                  <a:lnTo>
                    <a:pt x="812901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000" y="3886200"/>
              <a:ext cx="8534399" cy="1693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72845" y="2941822"/>
            <a:ext cx="788333" cy="58203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4483" indent="1121">
              <a:spcBef>
                <a:spcPts val="93"/>
              </a:spcBef>
            </a:pPr>
            <a:r>
              <a:rPr sz="1235" b="1" dirty="0">
                <a:latin typeface="Gill Sans MT"/>
                <a:cs typeface="Gill Sans MT"/>
              </a:rPr>
              <a:t>Nuclei  </a:t>
            </a:r>
            <a:r>
              <a:rPr sz="1235" b="1" spc="4" dirty="0">
                <a:latin typeface="Gill Sans MT"/>
                <a:cs typeface="Gill Sans MT"/>
              </a:rPr>
              <a:t>co</a:t>
            </a:r>
            <a:r>
              <a:rPr sz="1235" b="1" spc="-4" dirty="0">
                <a:latin typeface="Gill Sans MT"/>
                <a:cs typeface="Gill Sans MT"/>
              </a:rPr>
              <a:t>n</a:t>
            </a:r>
            <a:r>
              <a:rPr sz="1235" b="1" spc="-9" dirty="0">
                <a:latin typeface="Gill Sans MT"/>
                <a:cs typeface="Gill Sans MT"/>
              </a:rPr>
              <a:t>t</a:t>
            </a:r>
            <a:r>
              <a:rPr sz="1235" b="1" spc="-4" dirty="0">
                <a:latin typeface="Gill Sans MT"/>
                <a:cs typeface="Gill Sans MT"/>
              </a:rPr>
              <a:t>a</a:t>
            </a:r>
            <a:r>
              <a:rPr sz="1235" b="1" dirty="0">
                <a:latin typeface="Gill Sans MT"/>
                <a:cs typeface="Gill Sans MT"/>
              </a:rPr>
              <a:t>i</a:t>
            </a:r>
            <a:r>
              <a:rPr sz="1235" b="1" spc="-4" dirty="0">
                <a:latin typeface="Gill Sans MT"/>
                <a:cs typeface="Gill Sans MT"/>
              </a:rPr>
              <a:t>n</a:t>
            </a:r>
            <a:r>
              <a:rPr sz="1235" b="1" spc="-9" dirty="0">
                <a:latin typeface="Gill Sans MT"/>
                <a:cs typeface="Gill Sans MT"/>
              </a:rPr>
              <a:t>i</a:t>
            </a:r>
            <a:r>
              <a:rPr sz="1235" b="1" spc="-4" dirty="0">
                <a:latin typeface="Gill Sans MT"/>
                <a:cs typeface="Gill Sans MT"/>
              </a:rPr>
              <a:t>n</a:t>
            </a:r>
            <a:r>
              <a:rPr sz="1235" b="1" dirty="0">
                <a:latin typeface="Gill Sans MT"/>
                <a:cs typeface="Gill Sans MT"/>
              </a:rPr>
              <a:t>g  DNA</a:t>
            </a:r>
            <a:endParaRPr sz="1235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4956" y="4189151"/>
            <a:ext cx="586068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spc="-4" dirty="0">
                <a:latin typeface="Gill Sans MT"/>
                <a:cs typeface="Gill Sans MT"/>
              </a:rPr>
              <a:t>Egg</a:t>
            </a:r>
            <a:r>
              <a:rPr sz="1235" b="1" spc="-71" dirty="0">
                <a:latin typeface="Gill Sans MT"/>
                <a:cs typeface="Gill Sans MT"/>
              </a:rPr>
              <a:t> </a:t>
            </a:r>
            <a:r>
              <a:rPr sz="1235" b="1" dirty="0">
                <a:latin typeface="Gill Sans MT"/>
                <a:cs typeface="Gill Sans MT"/>
              </a:rPr>
              <a:t>cell</a:t>
            </a:r>
            <a:endParaRPr sz="1235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06776" y="3806077"/>
            <a:ext cx="1163731" cy="575916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marR="4483">
              <a:lnSpc>
                <a:spcPct val="100699"/>
              </a:lnSpc>
              <a:spcBef>
                <a:spcPts val="79"/>
              </a:spcBef>
            </a:pPr>
            <a:r>
              <a:rPr sz="1235" b="1" spc="-9" dirty="0">
                <a:latin typeface="Gill Sans MT"/>
                <a:cs typeface="Gill Sans MT"/>
              </a:rPr>
              <a:t>Fertilized </a:t>
            </a:r>
            <a:r>
              <a:rPr sz="1235" b="1" spc="-4" dirty="0">
                <a:latin typeface="Gill Sans MT"/>
                <a:cs typeface="Gill Sans MT"/>
              </a:rPr>
              <a:t>egg  with </a:t>
            </a:r>
            <a:r>
              <a:rPr sz="1235" b="1" dirty="0">
                <a:latin typeface="Gill Sans MT"/>
                <a:cs typeface="Gill Sans MT"/>
              </a:rPr>
              <a:t>DNA</a:t>
            </a:r>
            <a:r>
              <a:rPr sz="1235" b="1" spc="-110" dirty="0">
                <a:latin typeface="Gill Sans MT"/>
                <a:cs typeface="Gill Sans MT"/>
              </a:rPr>
              <a:t> </a:t>
            </a:r>
            <a:r>
              <a:rPr sz="1235" b="1" spc="-9" dirty="0">
                <a:latin typeface="Gill Sans MT"/>
                <a:cs typeface="Gill Sans MT"/>
              </a:rPr>
              <a:t>from  </a:t>
            </a:r>
            <a:r>
              <a:rPr sz="1235" b="1" spc="-4" dirty="0">
                <a:latin typeface="Gill Sans MT"/>
                <a:cs typeface="Gill Sans MT"/>
              </a:rPr>
              <a:t>both</a:t>
            </a:r>
            <a:r>
              <a:rPr sz="1235" b="1" spc="-40" dirty="0">
                <a:latin typeface="Gill Sans MT"/>
                <a:cs typeface="Gill Sans MT"/>
              </a:rPr>
              <a:t> </a:t>
            </a:r>
            <a:r>
              <a:rPr sz="1235" b="1" spc="-9" dirty="0">
                <a:latin typeface="Gill Sans MT"/>
                <a:cs typeface="Gill Sans MT"/>
              </a:rPr>
              <a:t>parents</a:t>
            </a:r>
            <a:endParaRPr sz="1235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91007" y="3808879"/>
            <a:ext cx="1109943" cy="575916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marR="4483" algn="just">
              <a:lnSpc>
                <a:spcPct val="100699"/>
              </a:lnSpc>
              <a:spcBef>
                <a:spcPts val="79"/>
              </a:spcBef>
            </a:pPr>
            <a:r>
              <a:rPr sz="1235" b="1" spc="-13" dirty="0">
                <a:latin typeface="Gill Sans MT"/>
                <a:cs typeface="Gill Sans MT"/>
              </a:rPr>
              <a:t>Embryo’s </a:t>
            </a:r>
            <a:r>
              <a:rPr sz="1235" b="1" dirty="0">
                <a:latin typeface="Gill Sans MT"/>
                <a:cs typeface="Gill Sans MT"/>
              </a:rPr>
              <a:t>cells  </a:t>
            </a:r>
            <a:r>
              <a:rPr sz="1235" b="1" spc="-4" dirty="0">
                <a:latin typeface="Gill Sans MT"/>
                <a:cs typeface="Gill Sans MT"/>
              </a:rPr>
              <a:t>With </a:t>
            </a:r>
            <a:r>
              <a:rPr sz="1235" b="1" dirty="0">
                <a:latin typeface="Gill Sans MT"/>
                <a:cs typeface="Gill Sans MT"/>
              </a:rPr>
              <a:t>copies of  </a:t>
            </a:r>
            <a:r>
              <a:rPr sz="1235" b="1" spc="-4" dirty="0">
                <a:latin typeface="Gill Sans MT"/>
                <a:cs typeface="Gill Sans MT"/>
              </a:rPr>
              <a:t>inherited</a:t>
            </a:r>
            <a:r>
              <a:rPr sz="1235" b="1" spc="-93" dirty="0">
                <a:latin typeface="Gill Sans MT"/>
                <a:cs typeface="Gill Sans MT"/>
              </a:rPr>
              <a:t> </a:t>
            </a:r>
            <a:r>
              <a:rPr sz="1235" b="1" dirty="0">
                <a:latin typeface="Gill Sans MT"/>
                <a:cs typeface="Gill Sans MT"/>
              </a:rPr>
              <a:t>DNA</a:t>
            </a:r>
            <a:endParaRPr sz="1235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7661" y="4360768"/>
            <a:ext cx="2063003" cy="382809"/>
          </a:xfrm>
          <a:prstGeom prst="rect">
            <a:avLst/>
          </a:prstGeom>
        </p:spPr>
        <p:txBody>
          <a:bodyPr vert="horz" wrap="square" lIns="0" tIns="8965" rIns="0" bIns="0" rtlCol="0">
            <a:spAutoFit/>
          </a:bodyPr>
          <a:lstStyle/>
          <a:p>
            <a:pPr marL="11206" marR="4483">
              <a:lnSpc>
                <a:spcPct val="101400"/>
              </a:lnSpc>
              <a:spcBef>
                <a:spcPts val="71"/>
              </a:spcBef>
            </a:pPr>
            <a:r>
              <a:rPr sz="1235" b="1" spc="-4" dirty="0">
                <a:latin typeface="Gill Sans MT"/>
                <a:cs typeface="Gill Sans MT"/>
              </a:rPr>
              <a:t>Offspring with traits  inherited </a:t>
            </a:r>
            <a:r>
              <a:rPr sz="1235" b="1" spc="-9" dirty="0">
                <a:latin typeface="Gill Sans MT"/>
                <a:cs typeface="Gill Sans MT"/>
              </a:rPr>
              <a:t>from </a:t>
            </a:r>
            <a:r>
              <a:rPr sz="1235" b="1" spc="-4" dirty="0">
                <a:latin typeface="Gill Sans MT"/>
                <a:cs typeface="Gill Sans MT"/>
              </a:rPr>
              <a:t>both</a:t>
            </a:r>
            <a:r>
              <a:rPr sz="1235" b="1" spc="-66" dirty="0">
                <a:latin typeface="Gill Sans MT"/>
                <a:cs typeface="Gill Sans MT"/>
              </a:rPr>
              <a:t> </a:t>
            </a:r>
            <a:r>
              <a:rPr sz="1235" b="1" spc="-9" dirty="0">
                <a:latin typeface="Gill Sans MT"/>
                <a:cs typeface="Gill Sans MT"/>
              </a:rPr>
              <a:t>parents</a:t>
            </a:r>
            <a:endParaRPr sz="1235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71257" y="3429001"/>
            <a:ext cx="133350" cy="117101"/>
          </a:xfrm>
          <a:custGeom>
            <a:avLst/>
            <a:gdLst/>
            <a:ahLst/>
            <a:cxnLst/>
            <a:rect l="l" t="t" r="r" b="b"/>
            <a:pathLst>
              <a:path w="151130" h="132714">
                <a:moveTo>
                  <a:pt x="18909" y="0"/>
                </a:moveTo>
                <a:lnTo>
                  <a:pt x="0" y="0"/>
                </a:lnTo>
                <a:lnTo>
                  <a:pt x="141592" y="132588"/>
                </a:lnTo>
                <a:lnTo>
                  <a:pt x="150736" y="123444"/>
                </a:lnTo>
                <a:lnTo>
                  <a:pt x="18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2005" y="1164067"/>
            <a:ext cx="6687670" cy="306620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46543" marR="4483" indent="-235336">
              <a:spcBef>
                <a:spcPts val="84"/>
              </a:spcBef>
              <a:buChar char="-"/>
              <a:tabLst>
                <a:tab pos="245982" algn="l"/>
                <a:tab pos="246543" algn="l"/>
              </a:tabLst>
            </a:pPr>
            <a:r>
              <a:rPr sz="2471" spc="-49" dirty="0">
                <a:latin typeface="Arial"/>
                <a:cs typeface="Arial"/>
              </a:rPr>
              <a:t>Teknik </a:t>
            </a:r>
            <a:r>
              <a:rPr sz="2471" spc="-4" dirty="0">
                <a:latin typeface="Arial"/>
                <a:cs typeface="Arial"/>
              </a:rPr>
              <a:t>dalam bioteknologi modern ialah  transfer gen atau pemindahan materi genetika  dari satu organisme </a:t>
            </a:r>
            <a:r>
              <a:rPr sz="2471" dirty="0">
                <a:latin typeface="Arial"/>
                <a:cs typeface="Arial"/>
              </a:rPr>
              <a:t>ke </a:t>
            </a:r>
            <a:r>
              <a:rPr sz="2471" spc="-4" dirty="0">
                <a:latin typeface="Arial"/>
                <a:cs typeface="Arial"/>
              </a:rPr>
              <a:t>organisme yang lain  untuk menghasilkan produk yang</a:t>
            </a:r>
            <a:r>
              <a:rPr sz="2471" spc="79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diinginkan</a:t>
            </a:r>
            <a:endParaRPr sz="2471">
              <a:latin typeface="Arial"/>
              <a:cs typeface="Arial"/>
            </a:endParaRPr>
          </a:p>
          <a:p>
            <a:pPr>
              <a:spcBef>
                <a:spcPts val="22"/>
              </a:spcBef>
              <a:buFont typeface="Arial"/>
              <a:buChar char="-"/>
            </a:pPr>
            <a:endParaRPr sz="2559">
              <a:latin typeface="Arial"/>
              <a:cs typeface="Arial"/>
            </a:endParaRPr>
          </a:p>
          <a:p>
            <a:pPr marL="246543" marR="38662" indent="-235336">
              <a:buFont typeface="Arial"/>
              <a:buChar char="-"/>
              <a:tabLst>
                <a:tab pos="332272" algn="l"/>
                <a:tab pos="332832" algn="l"/>
              </a:tabLst>
            </a:pPr>
            <a:r>
              <a:rPr sz="1588" dirty="0"/>
              <a:t>	</a:t>
            </a:r>
            <a:r>
              <a:rPr sz="2471" spc="-4" dirty="0">
                <a:latin typeface="Arial"/>
                <a:cs typeface="Arial"/>
              </a:rPr>
              <a:t>Organisme yang memiliki materi genetik dari  organisme lain disebut dengan </a:t>
            </a:r>
            <a:r>
              <a:rPr sz="2471" spc="-4" dirty="0">
                <a:solidFill>
                  <a:srgbClr val="FF0000"/>
                </a:solidFill>
                <a:latin typeface="Arial"/>
                <a:cs typeface="Arial"/>
              </a:rPr>
              <a:t>makhluk hidup  transgenik</a:t>
            </a:r>
            <a:endParaRPr sz="247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7455" y="403412"/>
            <a:ext cx="7171765" cy="3027268"/>
          </a:xfrm>
          <a:custGeom>
            <a:avLst/>
            <a:gdLst/>
            <a:ahLst/>
            <a:cxnLst/>
            <a:rect l="l" t="t" r="r" b="b"/>
            <a:pathLst>
              <a:path w="8128000" h="3430904">
                <a:moveTo>
                  <a:pt x="8127491" y="0"/>
                </a:moveTo>
                <a:lnTo>
                  <a:pt x="0" y="0"/>
                </a:lnTo>
                <a:lnTo>
                  <a:pt x="0" y="3430523"/>
                </a:lnTo>
                <a:lnTo>
                  <a:pt x="8127491" y="3430523"/>
                </a:lnTo>
                <a:lnTo>
                  <a:pt x="8127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2467535" y="1228612"/>
            <a:ext cx="7115175" cy="234764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414640" marR="4483" indent="-403433">
              <a:spcBef>
                <a:spcPts val="93"/>
              </a:spcBef>
              <a:tabLst>
                <a:tab pos="426406" algn="l"/>
              </a:tabLst>
            </a:pPr>
            <a:r>
              <a:rPr sz="2824" dirty="0">
                <a:latin typeface="Arial"/>
                <a:cs typeface="Arial"/>
              </a:rPr>
              <a:t>-		</a:t>
            </a:r>
            <a:r>
              <a:rPr sz="2471" spc="-4" dirty="0">
                <a:latin typeface="Arial"/>
                <a:cs typeface="Arial"/>
              </a:rPr>
              <a:t>Pemanfaatan bioteknologi modern diaplikasikan  dalam hal pembuatan bibit </a:t>
            </a:r>
            <a:r>
              <a:rPr sz="2471" dirty="0">
                <a:latin typeface="Arial"/>
                <a:cs typeface="Arial"/>
              </a:rPr>
              <a:t>unggul, </a:t>
            </a:r>
            <a:r>
              <a:rPr sz="2471" spc="-4" dirty="0">
                <a:latin typeface="Arial"/>
                <a:cs typeface="Arial"/>
              </a:rPr>
              <a:t>pembuatan  hormon, pemeliharaan </a:t>
            </a:r>
            <a:r>
              <a:rPr sz="2471" dirty="0">
                <a:latin typeface="Arial"/>
                <a:cs typeface="Arial"/>
              </a:rPr>
              <a:t>lingkungan, </a:t>
            </a:r>
            <a:r>
              <a:rPr sz="2471" spc="-4" dirty="0">
                <a:latin typeface="Arial"/>
                <a:cs typeface="Arial"/>
              </a:rPr>
              <a:t>kultur  jaringan, kepentingan </a:t>
            </a:r>
            <a:r>
              <a:rPr sz="2471" dirty="0">
                <a:latin typeface="Arial"/>
                <a:cs typeface="Arial"/>
              </a:rPr>
              <a:t>forensik, </a:t>
            </a:r>
            <a:r>
              <a:rPr sz="2471" spc="-4" dirty="0">
                <a:latin typeface="Arial"/>
                <a:cs typeface="Arial"/>
              </a:rPr>
              <a:t>pembuatan  antibiotik dan </a:t>
            </a:r>
            <a:r>
              <a:rPr sz="2471" dirty="0">
                <a:latin typeface="Arial"/>
                <a:cs typeface="Arial"/>
              </a:rPr>
              <a:t>vaksin, </a:t>
            </a:r>
            <a:r>
              <a:rPr sz="2471" spc="-4" dirty="0">
                <a:latin typeface="Arial"/>
                <a:cs typeface="Arial"/>
              </a:rPr>
              <a:t>dunia </a:t>
            </a:r>
            <a:r>
              <a:rPr sz="2471" dirty="0">
                <a:latin typeface="Arial"/>
                <a:cs typeface="Arial"/>
              </a:rPr>
              <a:t>industri, </a:t>
            </a:r>
            <a:r>
              <a:rPr sz="2471" spc="-4" dirty="0">
                <a:latin typeface="Arial"/>
                <a:cs typeface="Arial"/>
              </a:rPr>
              <a:t>dan lain-  lain.</a:t>
            </a:r>
            <a:endParaRPr sz="247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1883" y="3429000"/>
            <a:ext cx="8069579" cy="302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2957455" y="3429000"/>
            <a:ext cx="7171765" cy="3024467"/>
          </a:xfrm>
          <a:custGeom>
            <a:avLst/>
            <a:gdLst/>
            <a:ahLst/>
            <a:cxnLst/>
            <a:rect l="l" t="t" r="r" b="b"/>
            <a:pathLst>
              <a:path w="8128000" h="3427729">
                <a:moveTo>
                  <a:pt x="0" y="3427475"/>
                </a:moveTo>
                <a:lnTo>
                  <a:pt x="8127491" y="3427475"/>
                </a:lnTo>
                <a:lnTo>
                  <a:pt x="8127491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5417" y="1030043"/>
            <a:ext cx="3651437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53" dirty="0">
                <a:solidFill>
                  <a:srgbClr val="0070BF"/>
                </a:solidFill>
              </a:rPr>
              <a:t>Tanaman</a:t>
            </a:r>
            <a:r>
              <a:rPr sz="3177" spc="-66" dirty="0">
                <a:solidFill>
                  <a:srgbClr val="0070BF"/>
                </a:solidFill>
              </a:rPr>
              <a:t> </a:t>
            </a:r>
            <a:r>
              <a:rPr sz="3177" spc="-4" dirty="0">
                <a:solidFill>
                  <a:srgbClr val="0070BF"/>
                </a:solidFill>
              </a:rPr>
              <a:t>transgenik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0299" y="1770530"/>
            <a:ext cx="6569449" cy="2971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05114" marR="99177" indent="-394468">
              <a:spcBef>
                <a:spcPts val="88"/>
              </a:spcBef>
              <a:buChar char="-"/>
              <a:tabLst>
                <a:tab pos="405114" algn="l"/>
                <a:tab pos="405675" algn="l"/>
              </a:tabLst>
            </a:pPr>
            <a:r>
              <a:rPr sz="2118" spc="-40" dirty="0">
                <a:latin typeface="Arial"/>
                <a:cs typeface="Arial"/>
              </a:rPr>
              <a:t>Tanaman </a:t>
            </a:r>
            <a:r>
              <a:rPr sz="2118" spc="-4" dirty="0">
                <a:latin typeface="Arial"/>
                <a:cs typeface="Arial"/>
              </a:rPr>
              <a:t>yang telah disisipi gen asing dari spesies  atau mahluk hidup lainnya</a:t>
            </a:r>
            <a:r>
              <a:rPr sz="2118" spc="53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.</a:t>
            </a:r>
            <a:endParaRPr sz="2118">
              <a:latin typeface="Arial"/>
              <a:cs typeface="Arial"/>
            </a:endParaRPr>
          </a:p>
          <a:p>
            <a:pPr>
              <a:spcBef>
                <a:spcPts val="4"/>
              </a:spcBef>
              <a:buFont typeface="Arial"/>
              <a:buChar char="-"/>
            </a:pPr>
            <a:endParaRPr sz="2206">
              <a:latin typeface="Arial"/>
              <a:cs typeface="Arial"/>
            </a:endParaRPr>
          </a:p>
          <a:p>
            <a:pPr marL="405114" marR="4483" indent="-394468">
              <a:buChar char="-"/>
              <a:tabLst>
                <a:tab pos="405114" algn="l"/>
                <a:tab pos="405675" algn="l"/>
              </a:tabLst>
            </a:pPr>
            <a:r>
              <a:rPr sz="2118" spc="-18" dirty="0">
                <a:latin typeface="Arial"/>
                <a:cs typeface="Arial"/>
              </a:rPr>
              <a:t>Tujuan </a:t>
            </a:r>
            <a:r>
              <a:rPr sz="2118" dirty="0">
                <a:latin typeface="Arial"/>
                <a:cs typeface="Arial"/>
              </a:rPr>
              <a:t>: </a:t>
            </a:r>
            <a:r>
              <a:rPr sz="2118" spc="-4" dirty="0">
                <a:latin typeface="Arial"/>
                <a:cs typeface="Arial"/>
              </a:rPr>
              <a:t>untuk mendapatkan tanaman dengan sifat-  sifat yang</a:t>
            </a:r>
            <a:r>
              <a:rPr sz="2118" spc="-13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diingiinkin</a:t>
            </a:r>
            <a:endParaRPr sz="2118">
              <a:latin typeface="Arial"/>
              <a:cs typeface="Arial"/>
            </a:endParaRPr>
          </a:p>
          <a:p>
            <a:pPr>
              <a:spcBef>
                <a:spcPts val="4"/>
              </a:spcBef>
              <a:buFont typeface="Arial"/>
              <a:buChar char="-"/>
            </a:pPr>
            <a:endParaRPr sz="2206">
              <a:latin typeface="Arial"/>
              <a:cs typeface="Arial"/>
            </a:endParaRPr>
          </a:p>
          <a:p>
            <a:pPr marL="405114" marR="907165" indent="-394468" algn="just">
              <a:buChar char="-"/>
              <a:tabLst>
                <a:tab pos="405675" algn="l"/>
              </a:tabLst>
            </a:pPr>
            <a:r>
              <a:rPr sz="2118" spc="-44" dirty="0">
                <a:latin typeface="Arial"/>
                <a:cs typeface="Arial"/>
              </a:rPr>
              <a:t>Teknik </a:t>
            </a:r>
            <a:r>
              <a:rPr sz="2118" spc="-4" dirty="0">
                <a:latin typeface="Arial"/>
                <a:cs typeface="Arial"/>
              </a:rPr>
              <a:t>yang digunakan untuk menghasilkan  organism transgenic adalah teknik rekayasa  genetika atau DNA</a:t>
            </a:r>
            <a:r>
              <a:rPr sz="2118" spc="-97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Rekombinan.</a:t>
            </a:r>
            <a:endParaRPr sz="211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1193271"/>
            <a:ext cx="7223872" cy="191651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405114" marR="4483" indent="-394468">
              <a:lnSpc>
                <a:spcPct val="150000"/>
              </a:lnSpc>
              <a:spcBef>
                <a:spcPts val="88"/>
              </a:spcBef>
              <a:tabLst>
                <a:tab pos="405114" algn="l"/>
              </a:tabLst>
            </a:pPr>
            <a:r>
              <a:rPr sz="2118" dirty="0"/>
              <a:t>-	</a:t>
            </a:r>
            <a:r>
              <a:rPr sz="2118" spc="-4" dirty="0"/>
              <a:t>Dengan teknik ini, gen disisipkan melalui </a:t>
            </a:r>
            <a:r>
              <a:rPr sz="2118" spc="-18" dirty="0"/>
              <a:t>vector, </a:t>
            </a:r>
            <a:r>
              <a:rPr sz="2118" spc="-4" dirty="0"/>
              <a:t>yaitu  agen pembawa DNA. </a:t>
            </a:r>
            <a:r>
              <a:rPr sz="2118" spc="-26" dirty="0"/>
              <a:t>Vector </a:t>
            </a:r>
            <a:r>
              <a:rPr sz="2118" spc="-4" dirty="0"/>
              <a:t>biasanya berupa plasmid  dan virus. Plasmid adalah bagian DNA yang terpisah dari  kromosom bakteri dan dapat memperbanyak</a:t>
            </a:r>
            <a:r>
              <a:rPr sz="2118" spc="49" dirty="0"/>
              <a:t> </a:t>
            </a:r>
            <a:r>
              <a:rPr sz="2118" spc="-4" dirty="0"/>
              <a:t>diri.</a:t>
            </a:r>
            <a:endParaRPr sz="2118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457200"/>
              <a:ext cx="5353811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3886200"/>
              <a:ext cx="5353811" cy="2072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4800600" y="4038599"/>
              <a:ext cx="3800855" cy="29626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452213"/>
            <a:ext cx="9278471" cy="909529"/>
          </a:xfrm>
          <a:prstGeom prst="rect">
            <a:avLst/>
          </a:prstGeom>
        </p:spPr>
        <p:txBody>
          <a:bodyPr vert="horz" wrap="square" lIns="0" tIns="42022" rIns="0" bIns="0" rtlCol="0" anchor="ctr">
            <a:spAutoFit/>
          </a:bodyPr>
          <a:lstStyle/>
          <a:p>
            <a:pPr marL="3281818" marR="4483" indent="-2457021">
              <a:lnSpc>
                <a:spcPts val="3230"/>
              </a:lnSpc>
              <a:spcBef>
                <a:spcPts val="331"/>
              </a:spcBef>
            </a:pPr>
            <a:r>
              <a:rPr spc="-4" dirty="0"/>
              <a:t>Kegunaan Bioteknologi bagi</a:t>
            </a:r>
            <a:r>
              <a:rPr spc="-75" dirty="0"/>
              <a:t> </a:t>
            </a:r>
            <a:r>
              <a:rPr spc="-4" dirty="0"/>
              <a:t>Kehidupan  Manusia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3103" y="1864211"/>
            <a:ext cx="5585572" cy="3936364"/>
          </a:xfrm>
          <a:prstGeom prst="rect">
            <a:avLst/>
          </a:prstGeom>
        </p:spPr>
        <p:txBody>
          <a:bodyPr vert="horz" wrap="square" lIns="0" tIns="173131" rIns="0" bIns="0" rtlCol="0">
            <a:spAutoFit/>
          </a:bodyPr>
          <a:lstStyle/>
          <a:p>
            <a:pPr marL="238138" indent="-227492">
              <a:spcBef>
                <a:spcPts val="1363"/>
              </a:spcBef>
              <a:buChar char="•"/>
              <a:tabLst>
                <a:tab pos="238138" algn="l"/>
                <a:tab pos="238698" algn="l"/>
              </a:tabLst>
            </a:pPr>
            <a:r>
              <a:rPr sz="2118" spc="-4" dirty="0">
                <a:latin typeface="Times New Roman"/>
                <a:cs typeface="Times New Roman"/>
              </a:rPr>
              <a:t>Pertanian </a:t>
            </a:r>
            <a:r>
              <a:rPr sz="2118" dirty="0">
                <a:latin typeface="Times New Roman"/>
                <a:cs typeface="Times New Roman"/>
              </a:rPr>
              <a:t>– </a:t>
            </a:r>
            <a:r>
              <a:rPr sz="2118" spc="-4" dirty="0">
                <a:latin typeface="Times New Roman"/>
                <a:cs typeface="Times New Roman"/>
              </a:rPr>
              <a:t>“GM</a:t>
            </a:r>
            <a:r>
              <a:rPr sz="2118" spc="-31" dirty="0">
                <a:latin typeface="Times New Roman"/>
                <a:cs typeface="Times New Roman"/>
              </a:rPr>
              <a:t> </a:t>
            </a:r>
            <a:r>
              <a:rPr sz="2118" spc="-4" dirty="0">
                <a:latin typeface="Times New Roman"/>
                <a:cs typeface="Times New Roman"/>
              </a:rPr>
              <a:t>Food”</a:t>
            </a:r>
            <a:endParaRPr sz="2118">
              <a:latin typeface="Times New Roman"/>
              <a:cs typeface="Times New Roman"/>
            </a:endParaRPr>
          </a:p>
          <a:p>
            <a:pPr marL="238138" indent="-227492">
              <a:spcBef>
                <a:spcPts val="1275"/>
              </a:spcBef>
              <a:buChar char="•"/>
              <a:tabLst>
                <a:tab pos="238138" algn="l"/>
                <a:tab pos="238698" algn="l"/>
              </a:tabLst>
            </a:pPr>
            <a:r>
              <a:rPr sz="2118" spc="-4" dirty="0">
                <a:latin typeface="Times New Roman"/>
                <a:cs typeface="Times New Roman"/>
              </a:rPr>
              <a:t>Bioteknologi </a:t>
            </a:r>
            <a:r>
              <a:rPr sz="2118" dirty="0">
                <a:latin typeface="Times New Roman"/>
                <a:cs typeface="Times New Roman"/>
              </a:rPr>
              <a:t>kelautan dan</a:t>
            </a:r>
            <a:r>
              <a:rPr sz="2118" spc="-75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Times New Roman"/>
                <a:cs typeface="Times New Roman"/>
              </a:rPr>
              <a:t>akuakultur</a:t>
            </a:r>
            <a:endParaRPr sz="2118">
              <a:latin typeface="Times New Roman"/>
              <a:cs typeface="Times New Roman"/>
            </a:endParaRPr>
          </a:p>
          <a:p>
            <a:pPr marL="238138" indent="-227492">
              <a:spcBef>
                <a:spcPts val="1235"/>
              </a:spcBef>
              <a:buChar char="•"/>
              <a:tabLst>
                <a:tab pos="238138" algn="l"/>
                <a:tab pos="238698" algn="l"/>
              </a:tabLst>
            </a:pPr>
            <a:r>
              <a:rPr sz="2118" spc="-4" dirty="0">
                <a:latin typeface="Times New Roman"/>
                <a:cs typeface="Times New Roman"/>
              </a:rPr>
              <a:t>Bioteknologi</a:t>
            </a:r>
            <a:r>
              <a:rPr sz="2118" spc="-31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Times New Roman"/>
                <a:cs typeface="Times New Roman"/>
              </a:rPr>
              <a:t>lingkungan</a:t>
            </a:r>
            <a:endParaRPr sz="2118">
              <a:latin typeface="Times New Roman"/>
              <a:cs typeface="Times New Roman"/>
            </a:endParaRPr>
          </a:p>
          <a:p>
            <a:pPr marL="238138" indent="-227492">
              <a:spcBef>
                <a:spcPts val="1253"/>
              </a:spcBef>
              <a:buChar char="•"/>
              <a:tabLst>
                <a:tab pos="238138" algn="l"/>
                <a:tab pos="238698" algn="l"/>
              </a:tabLst>
            </a:pPr>
            <a:r>
              <a:rPr sz="2118" spc="-4" dirty="0">
                <a:latin typeface="Times New Roman"/>
                <a:cs typeface="Times New Roman"/>
              </a:rPr>
              <a:t>Manufaktur </a:t>
            </a:r>
            <a:r>
              <a:rPr sz="2118" dirty="0">
                <a:latin typeface="Times New Roman"/>
                <a:cs typeface="Times New Roman"/>
              </a:rPr>
              <a:t>dan</a:t>
            </a:r>
            <a:r>
              <a:rPr sz="2118" spc="-22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Times New Roman"/>
                <a:cs typeface="Times New Roman"/>
              </a:rPr>
              <a:t>bioproses</a:t>
            </a:r>
            <a:endParaRPr sz="2118">
              <a:latin typeface="Times New Roman"/>
              <a:cs typeface="Times New Roman"/>
            </a:endParaRPr>
          </a:p>
          <a:p>
            <a:pPr marL="238138" indent="-227492">
              <a:spcBef>
                <a:spcPts val="1249"/>
              </a:spcBef>
              <a:buChar char="•"/>
              <a:tabLst>
                <a:tab pos="238138" algn="l"/>
                <a:tab pos="238698" algn="l"/>
              </a:tabLst>
            </a:pPr>
            <a:r>
              <a:rPr sz="2118" spc="-4" dirty="0">
                <a:latin typeface="Times New Roman"/>
                <a:cs typeface="Times New Roman"/>
              </a:rPr>
              <a:t>Kedokteran</a:t>
            </a:r>
            <a:endParaRPr sz="2118">
              <a:latin typeface="Times New Roman"/>
              <a:cs typeface="Times New Roman"/>
            </a:endParaRPr>
          </a:p>
          <a:p>
            <a:pPr marL="434251" lvl="1" indent="-227492">
              <a:spcBef>
                <a:spcPts val="1584"/>
              </a:spcBef>
              <a:buChar char="•"/>
              <a:tabLst>
                <a:tab pos="434251" algn="l"/>
                <a:tab pos="434811" algn="l"/>
              </a:tabLst>
            </a:pPr>
            <a:r>
              <a:rPr sz="2118" dirty="0">
                <a:latin typeface="Times New Roman"/>
                <a:cs typeface="Times New Roman"/>
              </a:rPr>
              <a:t>Industri</a:t>
            </a:r>
            <a:r>
              <a:rPr sz="2118" spc="-22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Times New Roman"/>
                <a:cs typeface="Times New Roman"/>
              </a:rPr>
              <a:t>obat-obatan</a:t>
            </a:r>
            <a:endParaRPr sz="2118">
              <a:latin typeface="Times New Roman"/>
              <a:cs typeface="Times New Roman"/>
            </a:endParaRPr>
          </a:p>
          <a:p>
            <a:pPr marL="636528" lvl="2" indent="-222449">
              <a:spcBef>
                <a:spcPts val="1063"/>
              </a:spcBef>
              <a:buChar char="•"/>
              <a:tabLst>
                <a:tab pos="635968" algn="l"/>
                <a:tab pos="636528" algn="l"/>
              </a:tabLst>
            </a:pPr>
            <a:r>
              <a:rPr sz="2118" spc="-26" dirty="0">
                <a:latin typeface="Times New Roman"/>
                <a:cs typeface="Times New Roman"/>
              </a:rPr>
              <a:t>Terapi </a:t>
            </a:r>
            <a:r>
              <a:rPr sz="2118" dirty="0">
                <a:latin typeface="Times New Roman"/>
                <a:cs typeface="Times New Roman"/>
              </a:rPr>
              <a:t>gen untuk penyakit</a:t>
            </a:r>
            <a:r>
              <a:rPr sz="2118" spc="-49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Times New Roman"/>
                <a:cs typeface="Times New Roman"/>
              </a:rPr>
              <a:t>genetik</a:t>
            </a:r>
            <a:endParaRPr sz="2118">
              <a:latin typeface="Times New Roman"/>
              <a:cs typeface="Times New Roman"/>
            </a:endParaRPr>
          </a:p>
          <a:p>
            <a:pPr marL="641571" lvl="2" indent="-228052">
              <a:spcBef>
                <a:spcPts val="1288"/>
              </a:spcBef>
              <a:buChar char="•"/>
              <a:tabLst>
                <a:tab pos="641571" algn="l"/>
                <a:tab pos="642131" algn="l"/>
              </a:tabLst>
            </a:pPr>
            <a:r>
              <a:rPr sz="2118" spc="-9" dirty="0">
                <a:latin typeface="Times New Roman"/>
                <a:cs typeface="Times New Roman"/>
              </a:rPr>
              <a:t>“Human </a:t>
            </a:r>
            <a:r>
              <a:rPr sz="2118" spc="-4" dirty="0">
                <a:latin typeface="Times New Roman"/>
                <a:cs typeface="Times New Roman"/>
              </a:rPr>
              <a:t>Embryonic Stem Cells” </a:t>
            </a:r>
            <a:r>
              <a:rPr sz="2118" dirty="0">
                <a:latin typeface="Times New Roman"/>
                <a:cs typeface="Times New Roman"/>
              </a:rPr>
              <a:t>dan</a:t>
            </a:r>
            <a:r>
              <a:rPr sz="2118" spc="4" dirty="0">
                <a:latin typeface="Times New Roman"/>
                <a:cs typeface="Times New Roman"/>
              </a:rPr>
              <a:t> </a:t>
            </a:r>
            <a:r>
              <a:rPr sz="2118" spc="-4" dirty="0">
                <a:latin typeface="Times New Roman"/>
                <a:cs typeface="Times New Roman"/>
              </a:rPr>
              <a:t>Kloning</a:t>
            </a:r>
            <a:endParaRPr sz="2118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41" y="962808"/>
            <a:ext cx="3894604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Kloning hewan</a:t>
            </a:r>
            <a:r>
              <a:rPr sz="3177" spc="-84" dirty="0">
                <a:solidFill>
                  <a:srgbClr val="0070BF"/>
                </a:solidFill>
              </a:rPr>
              <a:t> </a:t>
            </a:r>
            <a:r>
              <a:rPr sz="3177" spc="-4" dirty="0">
                <a:solidFill>
                  <a:srgbClr val="0070BF"/>
                </a:solidFill>
              </a:rPr>
              <a:t>ternak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0300" y="1636059"/>
            <a:ext cx="6859681" cy="44574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31151" marR="4483" indent="-320505">
              <a:spcBef>
                <a:spcPts val="88"/>
              </a:spcBef>
              <a:buChar char="-"/>
              <a:tabLst>
                <a:tab pos="331151" algn="l"/>
                <a:tab pos="331712" algn="l"/>
              </a:tabLst>
            </a:pPr>
            <a:r>
              <a:rPr sz="2118" spc="-4" dirty="0">
                <a:latin typeface="Arial"/>
                <a:cs typeface="Arial"/>
              </a:rPr>
              <a:t>Inti DNA diekstraksi dari sel embrio dan ditanamkan ke  sel telur yang belum</a:t>
            </a:r>
            <a:r>
              <a:rPr sz="2118" spc="18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dibuahi</a:t>
            </a:r>
            <a:endParaRPr sz="2118">
              <a:latin typeface="Arial"/>
              <a:cs typeface="Arial"/>
            </a:endParaRPr>
          </a:p>
          <a:p>
            <a:pPr marL="331151" indent="-320505">
              <a:spcBef>
                <a:spcPts val="794"/>
              </a:spcBef>
              <a:buChar char="-"/>
              <a:tabLst>
                <a:tab pos="331151" algn="l"/>
                <a:tab pos="331712" algn="l"/>
              </a:tabLst>
            </a:pPr>
            <a:r>
              <a:rPr sz="2118" spc="-4" dirty="0">
                <a:latin typeface="Arial"/>
                <a:cs typeface="Arial"/>
              </a:rPr>
              <a:t>Proses pembuahan dirangsang dengan</a:t>
            </a:r>
            <a:r>
              <a:rPr sz="2118" spc="62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memberikan</a:t>
            </a:r>
            <a:endParaRPr sz="2118">
              <a:latin typeface="Arial"/>
              <a:cs typeface="Arial"/>
            </a:endParaRPr>
          </a:p>
          <a:p>
            <a:pPr marL="331151">
              <a:spcBef>
                <a:spcPts val="1271"/>
              </a:spcBef>
            </a:pPr>
            <a:r>
              <a:rPr sz="2118" spc="-4" dirty="0">
                <a:latin typeface="Arial"/>
                <a:cs typeface="Arial"/>
              </a:rPr>
              <a:t>kejutan listrik atau dengan bahan kimia</a:t>
            </a:r>
            <a:r>
              <a:rPr sz="2118" spc="53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tertentu</a:t>
            </a:r>
            <a:endParaRPr sz="2118">
              <a:latin typeface="Arial"/>
              <a:cs typeface="Arial"/>
            </a:endParaRPr>
          </a:p>
          <a:p>
            <a:pPr marL="331151" marR="403433" indent="-320505">
              <a:lnSpc>
                <a:spcPct val="150000"/>
              </a:lnSpc>
              <a:buChar char="-"/>
              <a:tabLst>
                <a:tab pos="331151" algn="l"/>
                <a:tab pos="331712" algn="l"/>
              </a:tabLst>
            </a:pPr>
            <a:r>
              <a:rPr sz="2118" spc="-4" dirty="0">
                <a:latin typeface="Arial"/>
                <a:cs typeface="Arial"/>
              </a:rPr>
              <a:t>Sel-sel yang berkembang kemudian ditanamkan ke  rahim induk</a:t>
            </a:r>
            <a:r>
              <a:rPr sz="2118" spc="18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betina</a:t>
            </a:r>
            <a:endParaRPr sz="2118">
              <a:latin typeface="Arial"/>
              <a:cs typeface="Arial"/>
            </a:endParaRPr>
          </a:p>
          <a:p>
            <a:pPr marL="331151" marR="508774" indent="-320505">
              <a:lnSpc>
                <a:spcPct val="150000"/>
              </a:lnSpc>
              <a:buChar char="-"/>
              <a:tabLst>
                <a:tab pos="331151" algn="l"/>
                <a:tab pos="331712" algn="l"/>
              </a:tabLst>
            </a:pPr>
            <a:r>
              <a:rPr sz="2118" spc="-4" dirty="0">
                <a:latin typeface="Arial"/>
                <a:cs typeface="Arial"/>
              </a:rPr>
              <a:t>Hewan kloning yang dihasilkan memiliki ciri identik  dengan sel</a:t>
            </a:r>
            <a:r>
              <a:rPr sz="2118" spc="4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asli</a:t>
            </a:r>
            <a:endParaRPr sz="2118">
              <a:latin typeface="Arial"/>
              <a:cs typeface="Arial"/>
            </a:endParaRPr>
          </a:p>
          <a:p>
            <a:pPr marL="331151" marR="334513" indent="-320505">
              <a:lnSpc>
                <a:spcPct val="150000"/>
              </a:lnSpc>
              <a:buChar char="-"/>
              <a:tabLst>
                <a:tab pos="331151" algn="l"/>
                <a:tab pos="331712" algn="l"/>
              </a:tabLst>
            </a:pPr>
            <a:r>
              <a:rPr sz="2118" spc="-4" dirty="0">
                <a:latin typeface="Arial"/>
                <a:cs typeface="Arial"/>
              </a:rPr>
              <a:t>Sejak kloning </a:t>
            </a:r>
            <a:r>
              <a:rPr sz="2118" spc="-31" dirty="0">
                <a:latin typeface="Arial"/>
                <a:cs typeface="Arial"/>
              </a:rPr>
              <a:t>Dolly, </a:t>
            </a:r>
            <a:r>
              <a:rPr sz="2118" spc="-4" dirty="0">
                <a:latin typeface="Arial"/>
                <a:cs typeface="Arial"/>
              </a:rPr>
              <a:t>saat ini dimungkinkan membuat  kloning dari sel</a:t>
            </a:r>
            <a:r>
              <a:rPr sz="2118" spc="26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non-embrio.</a:t>
            </a:r>
            <a:endParaRPr sz="211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2971800" y="1676399"/>
              <a:ext cx="3810000" cy="2211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2971800" y="3886200"/>
              <a:ext cx="3810000" cy="2526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838200"/>
              <a:ext cx="8572500" cy="3049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" y="3886200"/>
              <a:ext cx="8572500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883" y="403412"/>
            <a:ext cx="8069916" cy="6052857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1472183" y="457200"/>
              <a:ext cx="8128000" cy="3430904"/>
            </a:xfrm>
            <a:custGeom>
              <a:avLst/>
              <a:gdLst/>
              <a:ahLst/>
              <a:cxnLst/>
              <a:rect l="l" t="t" r="r" b="b"/>
              <a:pathLst>
                <a:path w="8128000" h="3430904">
                  <a:moveTo>
                    <a:pt x="8127491" y="0"/>
                  </a:moveTo>
                  <a:lnTo>
                    <a:pt x="0" y="0"/>
                  </a:lnTo>
                  <a:lnTo>
                    <a:pt x="0" y="3430523"/>
                  </a:lnTo>
                  <a:lnTo>
                    <a:pt x="8127491" y="3430523"/>
                  </a:lnTo>
                  <a:lnTo>
                    <a:pt x="812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0300" y="1104900"/>
            <a:ext cx="6758828" cy="33733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05114" marR="512696" indent="-394468">
              <a:lnSpc>
                <a:spcPct val="150000"/>
              </a:lnSpc>
              <a:spcBef>
                <a:spcPts val="88"/>
              </a:spcBef>
              <a:buChar char="-"/>
              <a:tabLst>
                <a:tab pos="405114" algn="l"/>
                <a:tab pos="405675" algn="l"/>
              </a:tabLst>
            </a:pPr>
            <a:r>
              <a:rPr sz="2118" spc="-4" dirty="0">
                <a:latin typeface="Arial"/>
                <a:cs typeface="Arial"/>
              </a:rPr>
              <a:t>Kloning hewan dapat dilakukan baik untuk tujuan  reproduksi dan non-reproduksi atau</a:t>
            </a:r>
            <a:r>
              <a:rPr sz="2118" spc="44" dirty="0">
                <a:latin typeface="Arial"/>
                <a:cs typeface="Arial"/>
              </a:rPr>
              <a:t> </a:t>
            </a:r>
            <a:r>
              <a:rPr sz="2118" spc="-4" dirty="0">
                <a:latin typeface="Arial"/>
                <a:cs typeface="Arial"/>
              </a:rPr>
              <a:t>terapeutik</a:t>
            </a:r>
            <a:endParaRPr sz="2118">
              <a:latin typeface="Arial"/>
              <a:cs typeface="Arial"/>
            </a:endParaRPr>
          </a:p>
          <a:p>
            <a:pPr marL="405114" marR="4483" indent="-394468">
              <a:lnSpc>
                <a:spcPct val="150000"/>
              </a:lnSpc>
              <a:buChar char="-"/>
              <a:tabLst>
                <a:tab pos="405114" algn="l"/>
                <a:tab pos="405675" algn="l"/>
              </a:tabLst>
            </a:pPr>
            <a:r>
              <a:rPr sz="2118" spc="-4" dirty="0">
                <a:latin typeface="Arial"/>
                <a:cs typeface="Arial"/>
              </a:rPr>
              <a:t>Dalam kasus kedua, kloning dilakukan untuk  menghasilkan sel punca yang dapat digunakan untuk  tujuan terapeutik, misalnya untuk penyembuhan atau  menciptakan organ yang rusak (tidak menduplikasi  seluruh organisme).</a:t>
            </a:r>
            <a:endParaRPr sz="211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1182" y="2707713"/>
            <a:ext cx="2870947" cy="609417"/>
          </a:xfrm>
          <a:prstGeom prst="rect">
            <a:avLst/>
          </a:prstGeom>
        </p:spPr>
        <p:txBody>
          <a:bodyPr vert="horz" wrap="square" lIns="0" tIns="1176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z="3883" spc="-75" dirty="0"/>
              <a:t>Terima</a:t>
            </a:r>
            <a:r>
              <a:rPr sz="3883" spc="-71" dirty="0"/>
              <a:t> </a:t>
            </a:r>
            <a:r>
              <a:rPr sz="3883" spc="-4" dirty="0"/>
              <a:t>Kasih</a:t>
            </a:r>
            <a:endParaRPr sz="3883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40" y="1298984"/>
            <a:ext cx="3290047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9" dirty="0"/>
              <a:t>BIOTEKNOLOGI</a:t>
            </a:r>
            <a:r>
              <a:rPr sz="3177" spc="-40" dirty="0"/>
              <a:t> </a:t>
            </a:r>
            <a:r>
              <a:rPr sz="3177" dirty="0"/>
              <a:t>: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12240" y="2707789"/>
            <a:ext cx="2845174" cy="98914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14640" indent="-403433">
              <a:spcBef>
                <a:spcPts val="88"/>
              </a:spcBef>
              <a:buChar char="-"/>
              <a:tabLst>
                <a:tab pos="414079" algn="l"/>
                <a:tab pos="414640" algn="l"/>
              </a:tabLst>
            </a:pPr>
            <a:r>
              <a:rPr sz="3177" spc="-9" dirty="0">
                <a:latin typeface="Arial"/>
                <a:cs typeface="Arial"/>
              </a:rPr>
              <a:t>Konvens</a:t>
            </a:r>
            <a:r>
              <a:rPr sz="3177" spc="-4" dirty="0">
                <a:latin typeface="Arial"/>
                <a:cs typeface="Arial"/>
              </a:rPr>
              <a:t>ional</a:t>
            </a:r>
            <a:endParaRPr sz="3177">
              <a:latin typeface="Arial"/>
              <a:cs typeface="Arial"/>
            </a:endParaRPr>
          </a:p>
          <a:p>
            <a:pPr marL="414640" indent="-403433">
              <a:buChar char="-"/>
              <a:tabLst>
                <a:tab pos="414079" algn="l"/>
                <a:tab pos="414640" algn="l"/>
              </a:tabLst>
            </a:pPr>
            <a:r>
              <a:rPr sz="3177" spc="-4" dirty="0">
                <a:latin typeface="Arial"/>
                <a:cs typeface="Arial"/>
              </a:rPr>
              <a:t>Modern</a:t>
            </a:r>
            <a:endParaRPr sz="31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299" y="906673"/>
            <a:ext cx="5842747" cy="1366098"/>
          </a:xfrm>
          <a:prstGeom prst="rect">
            <a:avLst/>
          </a:prstGeom>
        </p:spPr>
        <p:txBody>
          <a:bodyPr vert="horz" wrap="square" lIns="0" tIns="1176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pc="-4" dirty="0"/>
              <a:t>BIOTEKNOLOGI </a:t>
            </a:r>
            <a:r>
              <a:rPr dirty="0"/>
              <a:t>KONVENSIONAL</a:t>
            </a:r>
            <a:r>
              <a:rPr spc="-199" dirty="0"/>
              <a:t> </a:t>
            </a:r>
            <a:r>
              <a:rPr dirty="0"/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67534" y="2374301"/>
            <a:ext cx="6897780" cy="153167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05114" marR="4483" indent="-394468">
              <a:spcBef>
                <a:spcPts val="84"/>
              </a:spcBef>
              <a:buChar char="-"/>
              <a:tabLst>
                <a:tab pos="405114" algn="l"/>
                <a:tab pos="405675" algn="l"/>
              </a:tabLst>
            </a:pPr>
            <a:r>
              <a:rPr sz="2471" spc="-4" dirty="0">
                <a:latin typeface="Arial"/>
                <a:cs typeface="Arial"/>
              </a:rPr>
              <a:t>Pemanfaatan mikroba untuk membuat </a:t>
            </a:r>
            <a:r>
              <a:rPr sz="2471" dirty="0">
                <a:latin typeface="Arial"/>
                <a:cs typeface="Arial"/>
              </a:rPr>
              <a:t>produk-  </a:t>
            </a:r>
            <a:r>
              <a:rPr sz="2471" spc="-4" dirty="0">
                <a:latin typeface="Arial"/>
                <a:cs typeface="Arial"/>
              </a:rPr>
              <a:t>produk yang</a:t>
            </a:r>
            <a:r>
              <a:rPr sz="2471" spc="13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diinginkan</a:t>
            </a:r>
            <a:endParaRPr sz="2471">
              <a:latin typeface="Arial"/>
              <a:cs typeface="Arial"/>
            </a:endParaRPr>
          </a:p>
          <a:p>
            <a:pPr marL="405114" marR="490844" indent="-394468">
              <a:buChar char="-"/>
              <a:tabLst>
                <a:tab pos="405114" algn="l"/>
                <a:tab pos="405675" algn="l"/>
              </a:tabLst>
            </a:pPr>
            <a:r>
              <a:rPr sz="2471" spc="-35" dirty="0">
                <a:latin typeface="Arial"/>
                <a:cs typeface="Arial"/>
              </a:rPr>
              <a:t>Teknologi </a:t>
            </a:r>
            <a:r>
              <a:rPr sz="2471" spc="-4" dirty="0">
                <a:latin typeface="Arial"/>
                <a:cs typeface="Arial"/>
              </a:rPr>
              <a:t>pemanfaatan mahluk hidup pada  level</a:t>
            </a:r>
            <a:r>
              <a:rPr sz="2471" spc="-9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individu</a:t>
            </a:r>
            <a:endParaRPr sz="247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40" y="1298984"/>
            <a:ext cx="1501027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dirty="0"/>
              <a:t>Ciri-ciri</a:t>
            </a:r>
            <a:r>
              <a:rPr sz="3177" spc="-101" dirty="0"/>
              <a:t> </a:t>
            </a:r>
            <a:r>
              <a:rPr sz="3177" dirty="0"/>
              <a:t>: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2005" y="2305721"/>
            <a:ext cx="6866964" cy="185740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05114" indent="-394468">
              <a:spcBef>
                <a:spcPts val="84"/>
              </a:spcBef>
              <a:buChar char="-"/>
              <a:tabLst>
                <a:tab pos="405114" algn="l"/>
                <a:tab pos="405675" algn="l"/>
              </a:tabLst>
            </a:pPr>
            <a:r>
              <a:rPr sz="3000" spc="-4" dirty="0">
                <a:latin typeface="Arial"/>
                <a:cs typeface="Arial"/>
              </a:rPr>
              <a:t>dilakukan secara </a:t>
            </a:r>
            <a:r>
              <a:rPr sz="3000" spc="-9" dirty="0">
                <a:latin typeface="Arial"/>
                <a:cs typeface="Arial"/>
              </a:rPr>
              <a:t>sederhana,</a:t>
            </a:r>
            <a:endParaRPr sz="3000">
              <a:latin typeface="Arial"/>
              <a:cs typeface="Arial"/>
            </a:endParaRPr>
          </a:p>
          <a:p>
            <a:pPr marL="405114" indent="-394468">
              <a:buChar char="-"/>
              <a:tabLst>
                <a:tab pos="405114" algn="l"/>
                <a:tab pos="405675" algn="l"/>
              </a:tabLst>
            </a:pPr>
            <a:r>
              <a:rPr sz="3000" spc="-4" dirty="0">
                <a:latin typeface="Arial"/>
                <a:cs typeface="Arial"/>
              </a:rPr>
              <a:t>tidak memerlukan keahlian</a:t>
            </a:r>
            <a:r>
              <a:rPr sz="3000" spc="18" dirty="0">
                <a:latin typeface="Arial"/>
                <a:cs typeface="Arial"/>
              </a:rPr>
              <a:t> </a:t>
            </a:r>
            <a:r>
              <a:rPr sz="3000" spc="-4" dirty="0">
                <a:latin typeface="Arial"/>
                <a:cs typeface="Arial"/>
              </a:rPr>
              <a:t>khusus</a:t>
            </a:r>
            <a:endParaRPr sz="3000">
              <a:latin typeface="Arial"/>
              <a:cs typeface="Arial"/>
            </a:endParaRPr>
          </a:p>
          <a:p>
            <a:pPr marL="405114" indent="-394468">
              <a:buChar char="-"/>
              <a:tabLst>
                <a:tab pos="405114" algn="l"/>
                <a:tab pos="405675" algn="l"/>
              </a:tabLst>
            </a:pPr>
            <a:r>
              <a:rPr sz="3000" spc="-9" dirty="0">
                <a:latin typeface="Arial"/>
                <a:cs typeface="Arial"/>
              </a:rPr>
              <a:t>belum mengenal pemanfaatan</a:t>
            </a:r>
            <a:r>
              <a:rPr sz="3000" spc="79" dirty="0">
                <a:latin typeface="Arial"/>
                <a:cs typeface="Arial"/>
              </a:rPr>
              <a:t> </a:t>
            </a:r>
            <a:r>
              <a:rPr sz="3000" spc="-4" dirty="0">
                <a:latin typeface="Arial"/>
                <a:cs typeface="Arial"/>
              </a:rPr>
              <a:t>enzim</a:t>
            </a:r>
            <a:endParaRPr sz="3000">
              <a:latin typeface="Arial"/>
              <a:cs typeface="Arial"/>
            </a:endParaRPr>
          </a:p>
          <a:p>
            <a:pPr marL="405114" indent="-394468">
              <a:buChar char="-"/>
              <a:tabLst>
                <a:tab pos="405114" algn="l"/>
                <a:tab pos="405675" algn="l"/>
              </a:tabLst>
            </a:pPr>
            <a:r>
              <a:rPr sz="3000" spc="-4" dirty="0">
                <a:latin typeface="Arial"/>
                <a:cs typeface="Arial"/>
              </a:rPr>
              <a:t>tidak diproduksi secara</a:t>
            </a:r>
            <a:r>
              <a:rPr sz="3000" spc="4" dirty="0">
                <a:latin typeface="Arial"/>
                <a:cs typeface="Arial"/>
              </a:rPr>
              <a:t> </a:t>
            </a:r>
            <a:r>
              <a:rPr sz="3000" spc="-9" dirty="0">
                <a:latin typeface="Arial"/>
                <a:cs typeface="Arial"/>
              </a:rPr>
              <a:t>besar-besaran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013" y="1030043"/>
            <a:ext cx="964826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Cuka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1894466"/>
          </a:xfrm>
          <a:prstGeom prst="rect">
            <a:avLst/>
          </a:prstGeom>
        </p:spPr>
        <p:txBody>
          <a:bodyPr vert="horz" wrap="square" lIns="0" tIns="169264" rIns="0" bIns="0" rtlCol="0">
            <a:spAutoFit/>
          </a:bodyPr>
          <a:lstStyle/>
          <a:p>
            <a:pPr marL="432009" marR="4483">
              <a:lnSpc>
                <a:spcPct val="100000"/>
              </a:lnSpc>
              <a:spcBef>
                <a:spcPts val="93"/>
              </a:spcBef>
            </a:pPr>
            <a:r>
              <a:rPr dirty="0"/>
              <a:t>Cuka </a:t>
            </a:r>
            <a:r>
              <a:rPr spc="-4" dirty="0"/>
              <a:t>terbuat dari air nira kelapa. Oleh khamir  </a:t>
            </a:r>
            <a:r>
              <a:rPr i="1" spc="-4" dirty="0">
                <a:latin typeface="Arial"/>
                <a:cs typeface="Arial"/>
              </a:rPr>
              <a:t>Saccharomyces, </a:t>
            </a:r>
            <a:r>
              <a:rPr spc="-4" dirty="0"/>
              <a:t>gula nira diubah menjadi  alkohol. Alkohol ini diubah lagi menjadi asam  </a:t>
            </a:r>
            <a:r>
              <a:rPr dirty="0"/>
              <a:t>cuka </a:t>
            </a:r>
            <a:r>
              <a:rPr spc="-4" dirty="0"/>
              <a:t>oleh bakteri asam </a:t>
            </a:r>
            <a:r>
              <a:rPr dirty="0"/>
              <a:t>cuka </a:t>
            </a:r>
            <a:r>
              <a:rPr spc="-4" dirty="0"/>
              <a:t>(</a:t>
            </a:r>
            <a:r>
              <a:rPr i="1" spc="-4" dirty="0">
                <a:latin typeface="Arial"/>
                <a:cs typeface="Arial"/>
              </a:rPr>
              <a:t>Acetobacter  aceti</a:t>
            </a:r>
            <a:r>
              <a:rPr spc="-4" dirty="0"/>
              <a:t>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406588" y="4303059"/>
            <a:ext cx="5054974" cy="1613647"/>
            <a:chOff x="1981200" y="4876800"/>
            <a:chExt cx="5728970" cy="1828800"/>
          </a:xfrm>
        </p:grpSpPr>
        <p:sp>
          <p:nvSpPr>
            <p:cNvPr id="8" name="object 8"/>
            <p:cNvSpPr/>
            <p:nvPr/>
          </p:nvSpPr>
          <p:spPr>
            <a:xfrm>
              <a:off x="1981200" y="4953000"/>
              <a:ext cx="2337816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638800" y="4876800"/>
              <a:ext cx="2071116" cy="1772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7455" y="403412"/>
            <a:ext cx="7171765" cy="3027268"/>
          </a:xfrm>
          <a:custGeom>
            <a:avLst/>
            <a:gdLst/>
            <a:ahLst/>
            <a:cxnLst/>
            <a:rect l="l" t="t" r="r" b="b"/>
            <a:pathLst>
              <a:path w="8128000" h="3430904">
                <a:moveTo>
                  <a:pt x="8127491" y="0"/>
                </a:moveTo>
                <a:lnTo>
                  <a:pt x="0" y="0"/>
                </a:lnTo>
                <a:lnTo>
                  <a:pt x="0" y="3430523"/>
                </a:lnTo>
                <a:lnTo>
                  <a:pt x="8127491" y="3430523"/>
                </a:lnTo>
                <a:lnTo>
                  <a:pt x="8127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2534770" y="1096831"/>
            <a:ext cx="2742640" cy="39098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53266" indent="-242060">
              <a:spcBef>
                <a:spcPts val="84"/>
              </a:spcBef>
              <a:buClr>
                <a:srgbClr val="3890A7"/>
              </a:buClr>
              <a:buSzPct val="69642"/>
              <a:buFont typeface="Wingdings"/>
              <a:buChar char=""/>
              <a:tabLst>
                <a:tab pos="253266" algn="l"/>
              </a:tabLst>
            </a:pPr>
            <a:r>
              <a:rPr sz="2471" spc="-4" dirty="0">
                <a:latin typeface="Arial"/>
                <a:cs typeface="Arial"/>
              </a:rPr>
              <a:t>Fermentasi</a:t>
            </a:r>
            <a:r>
              <a:rPr sz="2471" spc="-168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Aerob</a:t>
            </a:r>
            <a:endParaRPr sz="247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5793" y="1653540"/>
            <a:ext cx="1232647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i="1" dirty="0">
                <a:latin typeface="Arial"/>
                <a:cs typeface="Arial"/>
              </a:rPr>
              <a:t>Acetobacter</a:t>
            </a:r>
            <a:r>
              <a:rPr sz="1235" i="1" spc="-101" dirty="0">
                <a:latin typeface="Arial"/>
                <a:cs typeface="Arial"/>
              </a:rPr>
              <a:t> </a:t>
            </a:r>
            <a:r>
              <a:rPr sz="1235" i="1" dirty="0">
                <a:latin typeface="Arial"/>
                <a:cs typeface="Arial"/>
              </a:rPr>
              <a:t>aceti</a:t>
            </a:r>
            <a:endParaRPr sz="123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4770" y="1865466"/>
            <a:ext cx="967068" cy="65949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11206">
              <a:spcBef>
                <a:spcPts val="618"/>
              </a:spcBef>
            </a:pPr>
            <a:r>
              <a:rPr sz="1677" spc="-4" dirty="0">
                <a:latin typeface="Arial"/>
                <a:cs typeface="Arial"/>
              </a:rPr>
              <a:t>C6H12O6</a:t>
            </a:r>
            <a:endParaRPr sz="1677">
              <a:latin typeface="Arial"/>
              <a:cs typeface="Arial"/>
            </a:endParaRPr>
          </a:p>
          <a:p>
            <a:pPr marL="127754">
              <a:spcBef>
                <a:spcPts val="529"/>
              </a:spcBef>
            </a:pPr>
            <a:r>
              <a:rPr sz="1677" spc="-4" dirty="0">
                <a:latin typeface="Arial"/>
                <a:cs typeface="Arial"/>
              </a:rPr>
              <a:t>glukosa</a:t>
            </a:r>
            <a:endParaRPr sz="16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1744" y="1865466"/>
            <a:ext cx="1061197" cy="65949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11206">
              <a:spcBef>
                <a:spcPts val="618"/>
              </a:spcBef>
            </a:pPr>
            <a:r>
              <a:rPr sz="1677" spc="-4" dirty="0">
                <a:latin typeface="Arial"/>
                <a:cs typeface="Arial"/>
              </a:rPr>
              <a:t>2</a:t>
            </a:r>
            <a:r>
              <a:rPr sz="1677" spc="-71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C2H5OH</a:t>
            </a:r>
            <a:endParaRPr sz="1677">
              <a:latin typeface="Arial"/>
              <a:cs typeface="Arial"/>
            </a:endParaRPr>
          </a:p>
          <a:p>
            <a:pPr marL="90772">
              <a:spcBef>
                <a:spcPts val="529"/>
              </a:spcBef>
            </a:pPr>
            <a:r>
              <a:rPr sz="1677" spc="-4" dirty="0">
                <a:latin typeface="Arial"/>
                <a:cs typeface="Arial"/>
              </a:rPr>
              <a:t>etanol</a:t>
            </a:r>
            <a:endParaRPr sz="16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7187" y="1865466"/>
            <a:ext cx="2858621" cy="65949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11206">
              <a:spcBef>
                <a:spcPts val="618"/>
              </a:spcBef>
            </a:pPr>
            <a:r>
              <a:rPr sz="1677" spc="-4" dirty="0">
                <a:latin typeface="Arial"/>
                <a:cs typeface="Arial"/>
              </a:rPr>
              <a:t>2 CH3COOH + H2O + </a:t>
            </a:r>
            <a:r>
              <a:rPr sz="1677" spc="-49" dirty="0">
                <a:latin typeface="Arial"/>
                <a:cs typeface="Arial"/>
              </a:rPr>
              <a:t>116</a:t>
            </a:r>
            <a:r>
              <a:rPr sz="1677" spc="4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kal</a:t>
            </a:r>
            <a:endParaRPr sz="1677">
              <a:latin typeface="Arial"/>
              <a:cs typeface="Arial"/>
            </a:endParaRPr>
          </a:p>
          <a:p>
            <a:pPr marL="216285">
              <a:spcBef>
                <a:spcPts val="529"/>
              </a:spcBef>
            </a:pPr>
            <a:r>
              <a:rPr sz="1677" spc="-4" dirty="0">
                <a:latin typeface="Arial"/>
                <a:cs typeface="Arial"/>
              </a:rPr>
              <a:t>cuka</a:t>
            </a:r>
            <a:r>
              <a:rPr sz="1677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asam</a:t>
            </a:r>
            <a:endParaRPr sz="1677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1883" y="2034539"/>
            <a:ext cx="8069916" cy="4421841"/>
            <a:chOff x="457200" y="2305811"/>
            <a:chExt cx="9145905" cy="5011420"/>
          </a:xfrm>
        </p:grpSpPr>
        <p:sp>
          <p:nvSpPr>
            <p:cNvPr id="9" name="object 9"/>
            <p:cNvSpPr/>
            <p:nvPr/>
          </p:nvSpPr>
          <p:spPr>
            <a:xfrm>
              <a:off x="2285987" y="2305811"/>
              <a:ext cx="3049905" cy="117475"/>
            </a:xfrm>
            <a:custGeom>
              <a:avLst/>
              <a:gdLst/>
              <a:ahLst/>
              <a:cxnLst/>
              <a:rect l="l" t="t" r="r" b="b"/>
              <a:pathLst>
                <a:path w="3049904" h="117475">
                  <a:moveTo>
                    <a:pt x="687324" y="59436"/>
                  </a:moveTo>
                  <a:lnTo>
                    <a:pt x="591312" y="3048"/>
                  </a:lnTo>
                  <a:lnTo>
                    <a:pt x="585216" y="0"/>
                  </a:lnTo>
                  <a:lnTo>
                    <a:pt x="577596" y="1524"/>
                  </a:lnTo>
                  <a:lnTo>
                    <a:pt x="571500" y="13716"/>
                  </a:lnTo>
                  <a:lnTo>
                    <a:pt x="573024" y="21336"/>
                  </a:lnTo>
                  <a:lnTo>
                    <a:pt x="579120" y="24384"/>
                  </a:lnTo>
                  <a:lnTo>
                    <a:pt x="614502" y="45618"/>
                  </a:lnTo>
                  <a:lnTo>
                    <a:pt x="0" y="44196"/>
                  </a:lnTo>
                  <a:lnTo>
                    <a:pt x="0" y="70104"/>
                  </a:lnTo>
                  <a:lnTo>
                    <a:pt x="613473" y="71526"/>
                  </a:lnTo>
                  <a:lnTo>
                    <a:pt x="579120" y="91440"/>
                  </a:lnTo>
                  <a:lnTo>
                    <a:pt x="573024" y="96012"/>
                  </a:lnTo>
                  <a:lnTo>
                    <a:pt x="569976" y="103632"/>
                  </a:lnTo>
                  <a:lnTo>
                    <a:pt x="574548" y="109728"/>
                  </a:lnTo>
                  <a:lnTo>
                    <a:pt x="577596" y="115824"/>
                  </a:lnTo>
                  <a:lnTo>
                    <a:pt x="585216" y="117348"/>
                  </a:lnTo>
                  <a:lnTo>
                    <a:pt x="591312" y="114300"/>
                  </a:lnTo>
                  <a:lnTo>
                    <a:pt x="665988" y="71628"/>
                  </a:lnTo>
                  <a:lnTo>
                    <a:pt x="687324" y="59436"/>
                  </a:lnTo>
                  <a:close/>
                </a:path>
                <a:path w="3049904" h="117475">
                  <a:moveTo>
                    <a:pt x="3049524" y="59436"/>
                  </a:moveTo>
                  <a:lnTo>
                    <a:pt x="2953512" y="3048"/>
                  </a:lnTo>
                  <a:lnTo>
                    <a:pt x="2947416" y="0"/>
                  </a:lnTo>
                  <a:lnTo>
                    <a:pt x="2939796" y="1524"/>
                  </a:lnTo>
                  <a:lnTo>
                    <a:pt x="2933700" y="13716"/>
                  </a:lnTo>
                  <a:lnTo>
                    <a:pt x="2935224" y="21336"/>
                  </a:lnTo>
                  <a:lnTo>
                    <a:pt x="2941320" y="24384"/>
                  </a:lnTo>
                  <a:lnTo>
                    <a:pt x="2976753" y="45643"/>
                  </a:lnTo>
                  <a:lnTo>
                    <a:pt x="2133600" y="44196"/>
                  </a:lnTo>
                  <a:lnTo>
                    <a:pt x="2133600" y="70104"/>
                  </a:lnTo>
                  <a:lnTo>
                    <a:pt x="2975622" y="71551"/>
                  </a:lnTo>
                  <a:lnTo>
                    <a:pt x="2941320" y="91440"/>
                  </a:lnTo>
                  <a:lnTo>
                    <a:pt x="2935224" y="96012"/>
                  </a:lnTo>
                  <a:lnTo>
                    <a:pt x="2932176" y="103632"/>
                  </a:lnTo>
                  <a:lnTo>
                    <a:pt x="2936748" y="109728"/>
                  </a:lnTo>
                  <a:lnTo>
                    <a:pt x="2939796" y="115824"/>
                  </a:lnTo>
                  <a:lnTo>
                    <a:pt x="2947416" y="117348"/>
                  </a:lnTo>
                  <a:lnTo>
                    <a:pt x="2953512" y="114300"/>
                  </a:lnTo>
                  <a:lnTo>
                    <a:pt x="3028188" y="71628"/>
                  </a:lnTo>
                  <a:lnTo>
                    <a:pt x="3049524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3886199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2183" y="3886199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34770" y="3221467"/>
            <a:ext cx="3091702" cy="39098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53266" indent="-242060">
              <a:spcBef>
                <a:spcPts val="84"/>
              </a:spcBef>
              <a:buClr>
                <a:srgbClr val="3890A7"/>
              </a:buClr>
              <a:buSzPct val="69642"/>
              <a:buFont typeface="Wingdings"/>
              <a:buChar char=""/>
              <a:tabLst>
                <a:tab pos="253266" algn="l"/>
              </a:tabLst>
            </a:pPr>
            <a:r>
              <a:rPr sz="2471" spc="-4" dirty="0">
                <a:latin typeface="Arial"/>
                <a:cs typeface="Arial"/>
              </a:rPr>
              <a:t>Fermentasi</a:t>
            </a:r>
            <a:r>
              <a:rPr sz="2471" spc="-163" dirty="0">
                <a:latin typeface="Arial"/>
                <a:cs typeface="Arial"/>
              </a:rPr>
              <a:t> </a:t>
            </a:r>
            <a:r>
              <a:rPr sz="2471" spc="-4" dirty="0">
                <a:latin typeface="Arial"/>
                <a:cs typeface="Arial"/>
              </a:rPr>
              <a:t>Anaerob</a:t>
            </a:r>
            <a:endParaRPr sz="247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4725" y="3778175"/>
            <a:ext cx="1966632" cy="20193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35" i="1" dirty="0">
                <a:latin typeface="Arial"/>
                <a:cs typeface="Arial"/>
              </a:rPr>
              <a:t>Clostridium</a:t>
            </a:r>
            <a:r>
              <a:rPr sz="1235" i="1" spc="-93" dirty="0">
                <a:latin typeface="Arial"/>
                <a:cs typeface="Arial"/>
              </a:rPr>
              <a:t> </a:t>
            </a:r>
            <a:r>
              <a:rPr sz="1235" i="1" dirty="0">
                <a:latin typeface="Arial"/>
                <a:cs typeface="Arial"/>
              </a:rPr>
              <a:t>thermoaceticum</a:t>
            </a:r>
            <a:endParaRPr sz="123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6817" y="4033131"/>
            <a:ext cx="967068" cy="684199"/>
          </a:xfrm>
          <a:prstGeom prst="rect">
            <a:avLst/>
          </a:prstGeom>
        </p:spPr>
        <p:txBody>
          <a:bodyPr vert="horz" wrap="square" lIns="0" tIns="90207" rIns="0" bIns="0" rtlCol="0">
            <a:spAutoFit/>
          </a:bodyPr>
          <a:lstStyle/>
          <a:p>
            <a:pPr marL="11206">
              <a:spcBef>
                <a:spcPts val="710"/>
              </a:spcBef>
            </a:pPr>
            <a:r>
              <a:rPr sz="1677" spc="-4" dirty="0">
                <a:latin typeface="Arial"/>
                <a:cs typeface="Arial"/>
              </a:rPr>
              <a:t>C6H12O6</a:t>
            </a:r>
            <a:endParaRPr sz="1677">
              <a:latin typeface="Arial"/>
              <a:cs typeface="Arial"/>
            </a:endParaRPr>
          </a:p>
          <a:p>
            <a:pPr marL="11206">
              <a:spcBef>
                <a:spcPts val="627"/>
              </a:spcBef>
            </a:pPr>
            <a:r>
              <a:rPr sz="1677" spc="-4" dirty="0">
                <a:latin typeface="Arial"/>
                <a:cs typeface="Arial"/>
              </a:rPr>
              <a:t>glukosa</a:t>
            </a:r>
            <a:endParaRPr sz="167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8887" y="4033131"/>
            <a:ext cx="1260662" cy="684199"/>
          </a:xfrm>
          <a:prstGeom prst="rect">
            <a:avLst/>
          </a:prstGeom>
        </p:spPr>
        <p:txBody>
          <a:bodyPr vert="horz" wrap="square" lIns="0" tIns="90207" rIns="0" bIns="0" rtlCol="0">
            <a:spAutoFit/>
          </a:bodyPr>
          <a:lstStyle/>
          <a:p>
            <a:pPr marL="11206">
              <a:spcBef>
                <a:spcPts val="710"/>
              </a:spcBef>
            </a:pPr>
            <a:r>
              <a:rPr sz="1677" spc="-4" dirty="0">
                <a:latin typeface="Arial"/>
                <a:cs typeface="Arial"/>
              </a:rPr>
              <a:t>3</a:t>
            </a:r>
            <a:r>
              <a:rPr sz="1677" spc="-75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CH3COOH</a:t>
            </a:r>
            <a:endParaRPr sz="1677">
              <a:latin typeface="Arial"/>
              <a:cs typeface="Arial"/>
            </a:endParaRPr>
          </a:p>
          <a:p>
            <a:pPr marL="11206">
              <a:spcBef>
                <a:spcPts val="627"/>
              </a:spcBef>
            </a:pPr>
            <a:r>
              <a:rPr sz="1677" spc="-4" dirty="0">
                <a:latin typeface="Arial"/>
                <a:cs typeface="Arial"/>
              </a:rPr>
              <a:t>asam</a:t>
            </a:r>
            <a:r>
              <a:rPr sz="1677" spc="-22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asetat</a:t>
            </a:r>
            <a:endParaRPr sz="1677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8942" y="4186069"/>
            <a:ext cx="2153210" cy="103654"/>
          </a:xfrm>
          <a:custGeom>
            <a:avLst/>
            <a:gdLst/>
            <a:ahLst/>
            <a:cxnLst/>
            <a:rect l="l" t="t" r="r" b="b"/>
            <a:pathLst>
              <a:path w="2440304" h="117475">
                <a:moveTo>
                  <a:pt x="2337815" y="0"/>
                </a:moveTo>
                <a:lnTo>
                  <a:pt x="2330195" y="1524"/>
                </a:lnTo>
                <a:lnTo>
                  <a:pt x="2327147" y="7620"/>
                </a:lnTo>
                <a:lnTo>
                  <a:pt x="2322575" y="13716"/>
                </a:lnTo>
                <a:lnTo>
                  <a:pt x="2325623" y="21336"/>
                </a:lnTo>
                <a:lnTo>
                  <a:pt x="2331719" y="24384"/>
                </a:lnTo>
                <a:lnTo>
                  <a:pt x="2367230" y="45690"/>
                </a:lnTo>
                <a:lnTo>
                  <a:pt x="2414015" y="45720"/>
                </a:lnTo>
                <a:lnTo>
                  <a:pt x="2414015" y="71628"/>
                </a:lnTo>
                <a:lnTo>
                  <a:pt x="2365878" y="71628"/>
                </a:lnTo>
                <a:lnTo>
                  <a:pt x="2331719" y="91439"/>
                </a:lnTo>
                <a:lnTo>
                  <a:pt x="2325623" y="96011"/>
                </a:lnTo>
                <a:lnTo>
                  <a:pt x="2322575" y="103631"/>
                </a:lnTo>
                <a:lnTo>
                  <a:pt x="2327147" y="109727"/>
                </a:lnTo>
                <a:lnTo>
                  <a:pt x="2330195" y="115823"/>
                </a:lnTo>
                <a:lnTo>
                  <a:pt x="2337815" y="117347"/>
                </a:lnTo>
                <a:lnTo>
                  <a:pt x="2343911" y="114299"/>
                </a:lnTo>
                <a:lnTo>
                  <a:pt x="2418587" y="71628"/>
                </a:lnTo>
                <a:lnTo>
                  <a:pt x="2414015" y="71628"/>
                </a:lnTo>
                <a:lnTo>
                  <a:pt x="2418641" y="71597"/>
                </a:lnTo>
                <a:lnTo>
                  <a:pt x="2439923" y="59436"/>
                </a:lnTo>
                <a:lnTo>
                  <a:pt x="2343911" y="3048"/>
                </a:lnTo>
                <a:lnTo>
                  <a:pt x="2337815" y="0"/>
                </a:lnTo>
                <a:close/>
              </a:path>
              <a:path w="2440304" h="117475">
                <a:moveTo>
                  <a:pt x="2388547" y="58480"/>
                </a:moveTo>
                <a:lnTo>
                  <a:pt x="2365930" y="71597"/>
                </a:lnTo>
                <a:lnTo>
                  <a:pt x="2414015" y="71628"/>
                </a:lnTo>
                <a:lnTo>
                  <a:pt x="2414015" y="70104"/>
                </a:lnTo>
                <a:lnTo>
                  <a:pt x="2407919" y="70104"/>
                </a:lnTo>
                <a:lnTo>
                  <a:pt x="2388547" y="58480"/>
                </a:lnTo>
                <a:close/>
              </a:path>
              <a:path w="2440304" h="117475">
                <a:moveTo>
                  <a:pt x="0" y="44196"/>
                </a:moveTo>
                <a:lnTo>
                  <a:pt x="0" y="70104"/>
                </a:lnTo>
                <a:lnTo>
                  <a:pt x="2365930" y="71597"/>
                </a:lnTo>
                <a:lnTo>
                  <a:pt x="2388547" y="58480"/>
                </a:lnTo>
                <a:lnTo>
                  <a:pt x="2367230" y="45690"/>
                </a:lnTo>
                <a:lnTo>
                  <a:pt x="0" y="44196"/>
                </a:lnTo>
                <a:close/>
              </a:path>
              <a:path w="2440304" h="117475">
                <a:moveTo>
                  <a:pt x="2407919" y="47244"/>
                </a:moveTo>
                <a:lnTo>
                  <a:pt x="2388547" y="58480"/>
                </a:lnTo>
                <a:lnTo>
                  <a:pt x="2407919" y="70104"/>
                </a:lnTo>
                <a:lnTo>
                  <a:pt x="2407919" y="47244"/>
                </a:lnTo>
                <a:close/>
              </a:path>
              <a:path w="2440304" h="117475">
                <a:moveTo>
                  <a:pt x="2414015" y="47244"/>
                </a:moveTo>
                <a:lnTo>
                  <a:pt x="2407919" y="47244"/>
                </a:lnTo>
                <a:lnTo>
                  <a:pt x="2407919" y="70104"/>
                </a:lnTo>
                <a:lnTo>
                  <a:pt x="2414015" y="70104"/>
                </a:lnTo>
                <a:lnTo>
                  <a:pt x="2414015" y="47244"/>
                </a:lnTo>
                <a:close/>
              </a:path>
              <a:path w="2440304" h="117475">
                <a:moveTo>
                  <a:pt x="2367230" y="45690"/>
                </a:moveTo>
                <a:lnTo>
                  <a:pt x="2388547" y="58480"/>
                </a:lnTo>
                <a:lnTo>
                  <a:pt x="2407919" y="47244"/>
                </a:lnTo>
                <a:lnTo>
                  <a:pt x="2414015" y="47244"/>
                </a:lnTo>
                <a:lnTo>
                  <a:pt x="2414015" y="45720"/>
                </a:lnTo>
                <a:lnTo>
                  <a:pt x="2367230" y="45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828337"/>
            <a:ext cx="3651996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4" dirty="0">
                <a:solidFill>
                  <a:srgbClr val="0070BF"/>
                </a:solidFill>
              </a:rPr>
              <a:t>Minuman</a:t>
            </a:r>
            <a:r>
              <a:rPr sz="3177" spc="-44" dirty="0">
                <a:solidFill>
                  <a:srgbClr val="0070BF"/>
                </a:solidFill>
              </a:rPr>
              <a:t> </a:t>
            </a:r>
            <a:r>
              <a:rPr sz="3177" spc="-4" dirty="0">
                <a:solidFill>
                  <a:srgbClr val="0070BF"/>
                </a:solidFill>
              </a:rPr>
              <a:t>beralkohol</a:t>
            </a:r>
            <a:endParaRPr sz="3177"/>
          </a:p>
        </p:txBody>
      </p:sp>
      <p:grpSp>
        <p:nvGrpSpPr>
          <p:cNvPr id="3" name="object 3"/>
          <p:cNvGrpSpPr/>
          <p:nvPr/>
        </p:nvGrpSpPr>
        <p:grpSpPr>
          <a:xfrm>
            <a:off x="2061883" y="3429000"/>
            <a:ext cx="8069916" cy="3027268"/>
            <a:chOff x="457200" y="3886200"/>
            <a:chExt cx="9145905" cy="3430904"/>
          </a:xfrm>
        </p:grpSpPr>
        <p:sp>
          <p:nvSpPr>
            <p:cNvPr id="4" name="object 4"/>
            <p:cNvSpPr/>
            <p:nvPr/>
          </p:nvSpPr>
          <p:spPr>
            <a:xfrm>
              <a:off x="457200" y="3886200"/>
              <a:ext cx="9145523" cy="3430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472183" y="3886200"/>
              <a:ext cx="8128000" cy="3427729"/>
            </a:xfrm>
            <a:custGeom>
              <a:avLst/>
              <a:gdLst/>
              <a:ahLst/>
              <a:cxnLst/>
              <a:rect l="l" t="t" r="r" b="b"/>
              <a:pathLst>
                <a:path w="8128000" h="3427729">
                  <a:moveTo>
                    <a:pt x="0" y="3427475"/>
                  </a:moveTo>
                  <a:lnTo>
                    <a:pt x="8127491" y="3427475"/>
                  </a:lnTo>
                  <a:lnTo>
                    <a:pt x="8127491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2182893"/>
          </a:xfrm>
          <a:prstGeom prst="rect">
            <a:avLst/>
          </a:prstGeom>
        </p:spPr>
        <p:txBody>
          <a:bodyPr vert="horz" wrap="square" lIns="0" tIns="152007" rIns="0" bIns="0" rtlCol="0">
            <a:spAutoFit/>
          </a:bodyPr>
          <a:lstStyle/>
          <a:p>
            <a:pPr marL="149046" marR="4483">
              <a:lnSpc>
                <a:spcPct val="100000"/>
              </a:lnSpc>
              <a:spcBef>
                <a:spcPts val="84"/>
              </a:spcBef>
            </a:pPr>
            <a:r>
              <a:rPr sz="2471" spc="-4" dirty="0"/>
              <a:t>Contoh minuman beralkohol antara lain </a:t>
            </a:r>
            <a:r>
              <a:rPr sz="2471" spc="-40" dirty="0"/>
              <a:t>bir, </a:t>
            </a:r>
            <a:r>
              <a:rPr sz="2471" spc="-22" dirty="0"/>
              <a:t>anggur,  </a:t>
            </a:r>
            <a:r>
              <a:rPr sz="2471" spc="-4" dirty="0"/>
              <a:t>arak, dan wiski. </a:t>
            </a:r>
            <a:r>
              <a:rPr sz="2471" spc="-9" dirty="0"/>
              <a:t>Bir </a:t>
            </a:r>
            <a:r>
              <a:rPr sz="2471" spc="-4" dirty="0"/>
              <a:t>terbuat dari biji gandum. Biji  gandum yang telah ditumbuk selanjutnya  difermentasikan dengan khamir</a:t>
            </a:r>
            <a:r>
              <a:rPr sz="2471" spc="35" dirty="0"/>
              <a:t> </a:t>
            </a:r>
            <a:r>
              <a:rPr sz="2471" dirty="0"/>
              <a:t>(</a:t>
            </a:r>
            <a:r>
              <a:rPr sz="2471" i="1" dirty="0">
                <a:latin typeface="Arial"/>
                <a:cs typeface="Arial"/>
              </a:rPr>
              <a:t>Saccharomyces).</a:t>
            </a:r>
            <a:endParaRPr sz="2471">
              <a:latin typeface="Arial"/>
              <a:cs typeface="Arial"/>
            </a:endParaRPr>
          </a:p>
          <a:p>
            <a:pPr marL="149046" marR="1420982">
              <a:lnSpc>
                <a:spcPct val="100000"/>
              </a:lnSpc>
            </a:pPr>
            <a:r>
              <a:rPr sz="2471" spc="-4" dirty="0"/>
              <a:t>Khamir akan mengubah zat gula menjadi  karbondioksida dan</a:t>
            </a:r>
            <a:r>
              <a:rPr sz="2471" dirty="0"/>
              <a:t> </a:t>
            </a:r>
            <a:r>
              <a:rPr sz="2471" spc="-4" dirty="0"/>
              <a:t>alkohol.</a:t>
            </a:r>
            <a:endParaRPr sz="247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Widescreen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Times New Roman</vt:lpstr>
      <vt:lpstr>Verdana</vt:lpstr>
      <vt:lpstr>Wingdings</vt:lpstr>
      <vt:lpstr>Wingdings 2</vt:lpstr>
      <vt:lpstr>Office Theme</vt:lpstr>
      <vt:lpstr>BIOTEKNOLOGI</vt:lpstr>
      <vt:lpstr>BIOTEKNOLOGI :</vt:lpstr>
      <vt:lpstr>Kegunaan Bioteknologi bagi Kehidupan  Manusia</vt:lpstr>
      <vt:lpstr>BIOTEKNOLOGI :</vt:lpstr>
      <vt:lpstr>BIOTEKNOLOGI KONVENSIONAL :</vt:lpstr>
      <vt:lpstr>Ciri-ciri :</vt:lpstr>
      <vt:lpstr>Cuka</vt:lpstr>
      <vt:lpstr>PowerPoint Presentation</vt:lpstr>
      <vt:lpstr>Minuman beralkohol</vt:lpstr>
      <vt:lpstr>Nata de coco</vt:lpstr>
      <vt:lpstr>Oncom</vt:lpstr>
      <vt:lpstr>Roti</vt:lpstr>
      <vt:lpstr>Tape</vt:lpstr>
      <vt:lpstr>Tempe</vt:lpstr>
      <vt:lpstr>PowerPoint Presentation</vt:lpstr>
      <vt:lpstr>Yoghurt</vt:lpstr>
      <vt:lpstr>PowerPoint Presentation</vt:lpstr>
      <vt:lpstr>Cangkok tanaman</vt:lpstr>
      <vt:lpstr>Okulasi tanaman</vt:lpstr>
      <vt:lpstr>Penyambungan tanaman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Tanaman transgenik</vt:lpstr>
      <vt:lpstr>- Dengan teknik ini, gen disisipkan melalui vector, yaitu  agen pembawa DNA. Vector biasanya berupa plasmid  dan virus. Plasmid adalah bagian DNA yang terpisah dari  kromosom bakteri dan dapat memperbanyak diri.</vt:lpstr>
      <vt:lpstr>PowerPoint Presentation</vt:lpstr>
      <vt:lpstr>Kloning hewan ternak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BIOTEKNOLOGI</dc:title>
  <dc:creator>Ghufran Ghozali</dc:creator>
  <cp:lastModifiedBy>Ghufran Ghozali</cp:lastModifiedBy>
  <cp:revision>1</cp:revision>
  <dcterms:created xsi:type="dcterms:W3CDTF">2020-09-02T12:49:12Z</dcterms:created>
  <dcterms:modified xsi:type="dcterms:W3CDTF">2020-09-02T12:49:49Z</dcterms:modified>
</cp:coreProperties>
</file>