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4" r:id="rId7"/>
    <p:sldId id="265" r:id="rId8"/>
    <p:sldId id="268" r:id="rId9"/>
    <p:sldId id="269" r:id="rId10"/>
    <p:sldId id="271" r:id="rId11"/>
    <p:sldId id="270" r:id="rId12"/>
    <p:sldId id="272" r:id="rId13"/>
    <p:sldId id="260" r:id="rId14"/>
    <p:sldId id="266" r:id="rId15"/>
    <p:sldId id="261" r:id="rId16"/>
    <p:sldId id="274" r:id="rId17"/>
    <p:sldId id="267" r:id="rId18"/>
    <p:sldId id="263" r:id="rId19"/>
    <p:sldId id="275" r:id="rId2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D2A7FAB-1813-46C7-AEFF-B58782FC3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Subjudul 2">
            <a:extLst>
              <a:ext uri="{FF2B5EF4-FFF2-40B4-BE49-F238E27FC236}">
                <a16:creationId xmlns:a16="http://schemas.microsoft.com/office/drawing/2014/main" id="{668CE293-1901-480A-BE5E-71BFB8FB9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d-ID"/>
              <a:t>Klik untuk mengedit gaya subjudul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E6904FC-617D-4E33-A7E4-5767B1283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2C9B680D-969F-489C-8697-DF30A62F5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00DB0F9C-F431-4A9C-815F-2541A25D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968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F32F904-06BA-4C8B-AFF9-820309E73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37C304E2-9BB1-4BF7-BBE6-C9A9C60A1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07F0D556-E7F3-4E26-9F8C-B687CC64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AD1F7D29-133E-4447-8E0C-3D15B643C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237D702C-7DDB-460B-B681-847CA66E8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7566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>
            <a:extLst>
              <a:ext uri="{FF2B5EF4-FFF2-40B4-BE49-F238E27FC236}">
                <a16:creationId xmlns:a16="http://schemas.microsoft.com/office/drawing/2014/main" id="{8D667345-9520-4CBD-9762-BC9858B2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Vertikal 2">
            <a:extLst>
              <a:ext uri="{FF2B5EF4-FFF2-40B4-BE49-F238E27FC236}">
                <a16:creationId xmlns:a16="http://schemas.microsoft.com/office/drawing/2014/main" id="{F058180E-49C8-4C5E-BB7E-5826D0421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A45F5B0C-6D36-4ADA-8234-751DD4D6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7A4B1CE9-9895-4F3E-9BB1-D8E14A90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FD304973-633E-41E7-91BC-81C49C72B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5922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8DAEBB-08D5-421A-B8A8-EA5C69E4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2BE40-96FE-435C-90DF-95C1CAC4C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AC93E-95C3-4557-9527-848D728E4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B8B0D5A-7EEC-4FE1-B25F-2D33BA9FCBE0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76759263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828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46800" y="3733800"/>
            <a:ext cx="50292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40BDA7-DACD-482B-8E16-885184F635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388177-075D-4A89-82EE-4DB21C83B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BB65A2-F643-499E-BE59-94B99F980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7A4F0887-8E0A-4A72-8D4A-88A206A2F70F}" type="slidenum">
              <a:rPr lang="en-US" altLang="id-ID"/>
              <a:pPr/>
              <a:t>‹#›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75976569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FF0C53C-F551-4B44-9DC6-3E34ABA2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ED74B8E1-B02A-42A9-ADBF-07ED78F59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DA471CC5-6C37-48F8-A57D-44B475819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6EF384A4-4667-45FC-B5B6-10B30C04E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934461C-551D-43A3-B25D-01C65E9FA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067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BD0108C9-2A54-49E3-998B-A2FFA845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2BF944EC-66ED-468A-8C42-62EEDBE7E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B34AE9EB-CF8B-4195-8256-EB9A3C0B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836D4A2-643E-49A9-AC0E-7029072F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196629CD-7EBE-4B0C-88B2-09867CD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970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83EAF54E-093D-4C73-A5E4-E1B88839C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5D2AC271-0E63-4590-B3D4-DFA67E177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2FB8B7DD-2A06-41AC-B262-4C397C0B0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F5C60540-7296-49C0-8476-028968650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B6A03A67-CC1C-4734-A133-132DBC59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6941AFB-E022-4E7F-8591-51EE302E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891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77C3F7FF-53C9-46AF-BF50-F7F67C89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567DDBD3-C01D-40B5-9C91-66CC8D086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4" name="Tampungan Konten 3">
            <a:extLst>
              <a:ext uri="{FF2B5EF4-FFF2-40B4-BE49-F238E27FC236}">
                <a16:creationId xmlns:a16="http://schemas.microsoft.com/office/drawing/2014/main" id="{FAF01718-3B57-45A8-92C3-747A4DD1C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5" name="Tampungan Teks 4">
            <a:extLst>
              <a:ext uri="{FF2B5EF4-FFF2-40B4-BE49-F238E27FC236}">
                <a16:creationId xmlns:a16="http://schemas.microsoft.com/office/drawing/2014/main" id="{36C5E0AE-F9ED-458F-BAAD-F93BFB4DC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6" name="Tampungan Konten 5">
            <a:extLst>
              <a:ext uri="{FF2B5EF4-FFF2-40B4-BE49-F238E27FC236}">
                <a16:creationId xmlns:a16="http://schemas.microsoft.com/office/drawing/2014/main" id="{7F9B610B-B22E-439F-BEFF-8710E1A69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7" name="Tampungan Tanggal 6">
            <a:extLst>
              <a:ext uri="{FF2B5EF4-FFF2-40B4-BE49-F238E27FC236}">
                <a16:creationId xmlns:a16="http://schemas.microsoft.com/office/drawing/2014/main" id="{F0D8AC40-4FE2-44C6-83F9-191CDBFA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8" name="Tampungan Kaki 7">
            <a:extLst>
              <a:ext uri="{FF2B5EF4-FFF2-40B4-BE49-F238E27FC236}">
                <a16:creationId xmlns:a16="http://schemas.microsoft.com/office/drawing/2014/main" id="{F7C82B49-DC8B-4F94-BF41-16F415D23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Tampungan Nomor Slide 8">
            <a:extLst>
              <a:ext uri="{FF2B5EF4-FFF2-40B4-BE49-F238E27FC236}">
                <a16:creationId xmlns:a16="http://schemas.microsoft.com/office/drawing/2014/main" id="{D8451103-1CAA-43D2-B6FB-E63BFCD0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070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17568F49-0A0D-4C91-9953-5D2176090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anggal 2">
            <a:extLst>
              <a:ext uri="{FF2B5EF4-FFF2-40B4-BE49-F238E27FC236}">
                <a16:creationId xmlns:a16="http://schemas.microsoft.com/office/drawing/2014/main" id="{967E9D0E-5033-4B6B-B062-AFA2AA89D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4" name="Tampungan Kaki 3">
            <a:extLst>
              <a:ext uri="{FF2B5EF4-FFF2-40B4-BE49-F238E27FC236}">
                <a16:creationId xmlns:a16="http://schemas.microsoft.com/office/drawing/2014/main" id="{BA1854F8-21F1-4908-A1ED-8B62BF550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ampungan Nomor Slide 4">
            <a:extLst>
              <a:ext uri="{FF2B5EF4-FFF2-40B4-BE49-F238E27FC236}">
                <a16:creationId xmlns:a16="http://schemas.microsoft.com/office/drawing/2014/main" id="{A9158D2B-64B4-4A6F-9B9B-6FD33107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089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Tanggal 1">
            <a:extLst>
              <a:ext uri="{FF2B5EF4-FFF2-40B4-BE49-F238E27FC236}">
                <a16:creationId xmlns:a16="http://schemas.microsoft.com/office/drawing/2014/main" id="{74BFEE69-5C55-4645-9291-17DC4EC9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3" name="Tampungan Kaki 2">
            <a:extLst>
              <a:ext uri="{FF2B5EF4-FFF2-40B4-BE49-F238E27FC236}">
                <a16:creationId xmlns:a16="http://schemas.microsoft.com/office/drawing/2014/main" id="{3E8AF893-404F-4A52-98B9-93643A20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ampungan Nomor Slide 3">
            <a:extLst>
              <a:ext uri="{FF2B5EF4-FFF2-40B4-BE49-F238E27FC236}">
                <a16:creationId xmlns:a16="http://schemas.microsoft.com/office/drawing/2014/main" id="{2DB1A129-6B3B-4FF4-806B-BE91DA198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63236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993A5CF-104E-42D2-867E-C8C7965D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963F2E53-8B93-4726-8FD9-E7896E147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BFDDA52D-EE50-4F27-AD3B-7683EAE85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084BFA41-B350-4E04-BB49-A9B993A2C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45004B66-18B6-4DF0-B649-83B8BD910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3FD05DDB-8899-4449-8D60-BCAD30CE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066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CB9EBFD5-BB20-4343-AB32-CAC96CD4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d-ID"/>
              <a:t>Klik untuk mengedit gaya judul Master</a:t>
            </a:r>
          </a:p>
        </p:txBody>
      </p:sp>
      <p:sp>
        <p:nvSpPr>
          <p:cNvPr id="3" name="Tampungan Gambar 2">
            <a:extLst>
              <a:ext uri="{FF2B5EF4-FFF2-40B4-BE49-F238E27FC236}">
                <a16:creationId xmlns:a16="http://schemas.microsoft.com/office/drawing/2014/main" id="{B669ADF8-2A62-4A64-94D2-232D6C239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ampungan Teks 3">
            <a:extLst>
              <a:ext uri="{FF2B5EF4-FFF2-40B4-BE49-F238E27FC236}">
                <a16:creationId xmlns:a16="http://schemas.microsoft.com/office/drawing/2014/main" id="{E7E603AF-B9C3-4644-9CDB-DF57C616C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d-ID"/>
              <a:t>Klik untuk edit gaya teks Master</a:t>
            </a:r>
          </a:p>
        </p:txBody>
      </p:sp>
      <p:sp>
        <p:nvSpPr>
          <p:cNvPr id="5" name="Tampungan Tanggal 4">
            <a:extLst>
              <a:ext uri="{FF2B5EF4-FFF2-40B4-BE49-F238E27FC236}">
                <a16:creationId xmlns:a16="http://schemas.microsoft.com/office/drawing/2014/main" id="{A7ED26C9-BD13-4FDB-8142-95B3FB0D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6" name="Tampungan Kaki 5">
            <a:extLst>
              <a:ext uri="{FF2B5EF4-FFF2-40B4-BE49-F238E27FC236}">
                <a16:creationId xmlns:a16="http://schemas.microsoft.com/office/drawing/2014/main" id="{F577720A-8A21-4BD5-8875-A8D68342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Tampungan Nomor Slide 6">
            <a:extLst>
              <a:ext uri="{FF2B5EF4-FFF2-40B4-BE49-F238E27FC236}">
                <a16:creationId xmlns:a16="http://schemas.microsoft.com/office/drawing/2014/main" id="{A19FAF0F-706D-42FC-9411-E8EA3DD6D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896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mpungan Judul 1">
            <a:extLst>
              <a:ext uri="{FF2B5EF4-FFF2-40B4-BE49-F238E27FC236}">
                <a16:creationId xmlns:a16="http://schemas.microsoft.com/office/drawing/2014/main" id="{FFBC1B30-DCB7-40F6-AE48-EC6CDB23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d-ID"/>
              <a:t>Klik untuk mengedit gaya judul Master</a:t>
            </a:r>
          </a:p>
        </p:txBody>
      </p:sp>
      <p:sp>
        <p:nvSpPr>
          <p:cNvPr id="3" name="Tampungan Teks 2">
            <a:extLst>
              <a:ext uri="{FF2B5EF4-FFF2-40B4-BE49-F238E27FC236}">
                <a16:creationId xmlns:a16="http://schemas.microsoft.com/office/drawing/2014/main" id="{E5B8CC6C-C928-4E50-BBF2-CA9473EC4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d-ID"/>
              <a:t>Klik untuk edit gaya teks Master</a:t>
            </a:r>
          </a:p>
          <a:p>
            <a:pPr lvl="1"/>
            <a:r>
              <a:rPr lang="id-ID"/>
              <a:t>Tingkat kedua</a:t>
            </a:r>
          </a:p>
          <a:p>
            <a:pPr lvl="2"/>
            <a:r>
              <a:rPr lang="id-ID"/>
              <a:t>Tingkat ketiga</a:t>
            </a:r>
          </a:p>
          <a:p>
            <a:pPr lvl="3"/>
            <a:r>
              <a:rPr lang="id-ID"/>
              <a:t>Tingkat keempat</a:t>
            </a:r>
          </a:p>
          <a:p>
            <a:pPr lvl="4"/>
            <a:r>
              <a:rPr lang="id-ID"/>
              <a:t>Tingkat kelima</a:t>
            </a:r>
          </a:p>
        </p:txBody>
      </p:sp>
      <p:sp>
        <p:nvSpPr>
          <p:cNvPr id="4" name="Tampungan Tanggal 3">
            <a:extLst>
              <a:ext uri="{FF2B5EF4-FFF2-40B4-BE49-F238E27FC236}">
                <a16:creationId xmlns:a16="http://schemas.microsoft.com/office/drawing/2014/main" id="{92D643B3-E74D-4C3B-BCA3-9E4F9BD1BD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E4973-2DB6-4C60-819D-6DB8CCF9A612}" type="datetimeFigureOut">
              <a:rPr lang="id-ID" smtClean="0"/>
              <a:t>22/08/2020</a:t>
            </a:fld>
            <a:endParaRPr lang="id-ID"/>
          </a:p>
        </p:txBody>
      </p:sp>
      <p:sp>
        <p:nvSpPr>
          <p:cNvPr id="5" name="Tampungan Kaki 4">
            <a:extLst>
              <a:ext uri="{FF2B5EF4-FFF2-40B4-BE49-F238E27FC236}">
                <a16:creationId xmlns:a16="http://schemas.microsoft.com/office/drawing/2014/main" id="{4385F4FB-BDF3-42B2-BE7E-CC33094C3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Tampungan Nomor Slide 5">
            <a:extLst>
              <a:ext uri="{FF2B5EF4-FFF2-40B4-BE49-F238E27FC236}">
                <a16:creationId xmlns:a16="http://schemas.microsoft.com/office/drawing/2014/main" id="{EB3C6557-9F9F-4FE3-A8C8-774E22E8E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371C1-9B1A-4CDD-9166-D41D6CC7B3C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721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4730FE3-A9A1-48E2-9942-0C07F854011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GELOMBANG BUNYI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CAB9B0D-DE21-4F91-80AC-25DC2A9F8E9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9800" y="3611563"/>
            <a:ext cx="7772400" cy="1200150"/>
          </a:xfrm>
        </p:spPr>
        <p:txBody>
          <a:bodyPr/>
          <a:lstStyle/>
          <a:p>
            <a:r>
              <a:rPr lang="en-US" altLang="id-ID" sz="2500"/>
              <a:t>Penjalaran dan laju gelombang bunyi,Resonansi bunyi, Tingkat Intensitas,Efek Doppler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7EC61D02-EDBF-47F8-AC2A-E5C5B4ABF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1066801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ambar 4">
            <a:extLst>
              <a:ext uri="{FF2B5EF4-FFF2-40B4-BE49-F238E27FC236}">
                <a16:creationId xmlns:a16="http://schemas.microsoft.com/office/drawing/2014/main" id="{0CCF1C1C-3940-4123-B0E2-F9D5D27674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032DF0B-02C9-4913-8C1D-6EE97CD101E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609601"/>
            <a:ext cx="7543800" cy="5516563"/>
          </a:xfrm>
        </p:spPr>
        <p:txBody>
          <a:bodyPr/>
          <a:lstStyle/>
          <a:p>
            <a:pPr eaLnBrk="1" hangingPunct="1"/>
            <a:r>
              <a:rPr lang="en-US" altLang="id-ID"/>
              <a:t>Pipa organa dengan kedua ujung terbuka : :</a:t>
            </a:r>
          </a:p>
          <a:p>
            <a:pPr eaLnBrk="1" hangingPunct="1">
              <a:buFontTx/>
              <a:buNone/>
            </a:pPr>
            <a:r>
              <a:rPr lang="en-US" altLang="id-ID"/>
              <a:t>   </a:t>
            </a:r>
          </a:p>
          <a:p>
            <a:pPr eaLnBrk="1" hangingPunct="1">
              <a:buFontTx/>
              <a:buNone/>
            </a:pPr>
            <a:endParaRPr lang="en-US" altLang="id-ID"/>
          </a:p>
          <a:p>
            <a:pPr eaLnBrk="1" hangingPunct="1">
              <a:buFontTx/>
              <a:buNone/>
            </a:pPr>
            <a:r>
              <a:rPr lang="en-US" altLang="id-ID"/>
              <a:t>   n = 1, 2, 3…….</a:t>
            </a:r>
          </a:p>
          <a:p>
            <a:pPr eaLnBrk="1" hangingPunct="1">
              <a:buFontTx/>
              <a:buNone/>
            </a:pPr>
            <a:r>
              <a:rPr lang="en-US" altLang="id-ID"/>
              <a:t>   v = laju gelombang</a:t>
            </a:r>
          </a:p>
          <a:p>
            <a:pPr eaLnBrk="1" hangingPunct="1">
              <a:buFontTx/>
              <a:buNone/>
            </a:pPr>
            <a:r>
              <a:rPr lang="en-US" altLang="id-ID"/>
              <a:t>    f = frekuensi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1 </a:t>
            </a:r>
            <a:r>
              <a:rPr lang="en-US" altLang="id-ID"/>
              <a:t>= frekuensi nada dasar/fundamental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2 </a:t>
            </a:r>
            <a:r>
              <a:rPr lang="en-US" altLang="id-ID"/>
              <a:t>= frekuensi nada atas pertama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3 </a:t>
            </a:r>
            <a:r>
              <a:rPr lang="en-US" altLang="id-ID"/>
              <a:t>= frekuensi nada atas kedua, dst</a:t>
            </a:r>
          </a:p>
        </p:txBody>
      </p:sp>
      <p:graphicFrame>
        <p:nvGraphicFramePr>
          <p:cNvPr id="20483" name="Object 5">
            <a:extLst>
              <a:ext uri="{FF2B5EF4-FFF2-40B4-BE49-F238E27FC236}">
                <a16:creationId xmlns:a16="http://schemas.microsoft.com/office/drawing/2014/main" id="{07FCEBB8-E860-4C00-BA6A-889ED4B520F2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138489" y="1371600"/>
          <a:ext cx="1189037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58558" imgH="393529" progId="Equation.3">
                  <p:embed/>
                </p:oleObj>
              </mc:Choice>
              <mc:Fallback>
                <p:oleObj name="Equation" r:id="rId3" imgW="558558" imgH="393529" progId="Equation.3">
                  <p:embed/>
                  <p:pic>
                    <p:nvPicPr>
                      <p:cNvPr id="20483" name="Object 5">
                        <a:extLst>
                          <a:ext uri="{FF2B5EF4-FFF2-40B4-BE49-F238E27FC236}">
                            <a16:creationId xmlns:a16="http://schemas.microsoft.com/office/drawing/2014/main" id="{07FCEBB8-E860-4C00-BA6A-889ED4B520F2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8489" y="1371600"/>
                        <a:ext cx="1189037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Gambar 3">
            <a:extLst>
              <a:ext uri="{FF2B5EF4-FFF2-40B4-BE49-F238E27FC236}">
                <a16:creationId xmlns:a16="http://schemas.microsoft.com/office/drawing/2014/main" id="{F0BE400D-3597-4B06-963A-F9DAD521824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4EA009A-EDEC-4D5C-920B-31DF1A6427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19201"/>
            <a:ext cx="8229600" cy="4906963"/>
          </a:xfrm>
        </p:spPr>
        <p:txBody>
          <a:bodyPr/>
          <a:lstStyle/>
          <a:p>
            <a:pPr eaLnBrk="1" hangingPunct="1"/>
            <a:r>
              <a:rPr lang="en-US" altLang="id-ID"/>
              <a:t>Dawai banyo panjang 30 cm beresonansi dengan frejuensi dasar 256 Hz.</a:t>
            </a:r>
          </a:p>
          <a:p>
            <a:pPr eaLnBrk="1" hangingPunct="1">
              <a:buFontTx/>
              <a:buNone/>
            </a:pPr>
            <a:r>
              <a:rPr lang="en-US" altLang="id-ID"/>
              <a:t>    Kalau diketahui bahwa  sebuah dawai sepanjang 80 cm, berat 0,75 gr dilewati gelombang dengan kecepatan  bunyi yang sama, tentukan tegangan dalam dawai banyo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CCF4F3BE-97C8-416A-800E-04E694BC5A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6870700" cy="1109663"/>
          </a:xfrm>
        </p:spPr>
        <p:txBody>
          <a:bodyPr/>
          <a:lstStyle/>
          <a:p>
            <a:pPr>
              <a:defRPr/>
            </a:pPr>
            <a:r>
              <a:rPr lang="en-US"/>
              <a:t>Soal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BB14AFA4-3BBA-4EBF-80D4-73C1C59963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C73461F6-AB2B-44A3-AF0F-A1F1230BA5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066801"/>
            <a:ext cx="8229600" cy="5059363"/>
          </a:xfrm>
        </p:spPr>
        <p:txBody>
          <a:bodyPr/>
          <a:lstStyle/>
          <a:p>
            <a:pPr eaLnBrk="1" hangingPunct="1"/>
            <a:r>
              <a:rPr lang="en-US" altLang="id-ID"/>
              <a:t>Sebuah pipa yang mulanya tertutup di satu sisi mempunyai frekuensi osilasi 210 Hz. Jika kedua ujung terbuka, maka pipa berosilasi pada 840 Hz ( bukan frekuensi dasar). Berapa panjang pipa min yang bisa terjadi untuk kondisi diatas. Kecepatan suara 330 m/dt</a:t>
            </a: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4DE82D1F-3556-4799-9166-7A7944171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003300"/>
          </a:xfrm>
        </p:spPr>
        <p:txBody>
          <a:bodyPr/>
          <a:lstStyle/>
          <a:p>
            <a:pPr>
              <a:defRPr/>
            </a:pPr>
            <a:r>
              <a:rPr lang="en-US" sz="4000"/>
              <a:t>Soal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E40753FB-4C7C-4C35-B288-6E9A001DBA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DE60C3EA-2D30-42F7-9CAC-14F444FD29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id-ID" sz="2400"/>
              <a:t>Perbandingan intensitas bunyi terhadap intensitas ambang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id-ID" sz="2400"/>
              <a:t>Intensitas Ambang 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/>
              <a:t>   Intensitas minimum gelombang bunyi yang masih dapat terdengar cukup jelas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/>
              <a:t>                      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/>
              <a:t>  TI = 10 log ----     dB ( desi Bell 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/>
              <a:t>                      I</a:t>
            </a:r>
            <a:r>
              <a:rPr lang="en-US" altLang="id-ID" sz="2400" baseline="-25000"/>
              <a:t>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aseline="-25000"/>
              <a:t>                                       </a:t>
            </a:r>
            <a:r>
              <a:rPr lang="en-US" altLang="id-ID" sz="2400"/>
              <a:t>I</a:t>
            </a:r>
            <a:r>
              <a:rPr lang="en-US" altLang="id-ID" sz="2400" baseline="-25000"/>
              <a:t>o </a:t>
            </a:r>
            <a:r>
              <a:rPr lang="en-US" altLang="id-ID" sz="2400"/>
              <a:t>= Intensitas ambang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aseline="-25000"/>
              <a:t>                                           </a:t>
            </a:r>
            <a:r>
              <a:rPr lang="en-US" altLang="id-ID" sz="2400"/>
              <a:t>= 10</a:t>
            </a:r>
            <a:r>
              <a:rPr lang="en-US" altLang="id-ID" sz="2400" baseline="30000"/>
              <a:t>-12 </a:t>
            </a:r>
            <a:r>
              <a:rPr lang="en-US" altLang="id-ID" sz="2400"/>
              <a:t>W/m</a:t>
            </a:r>
            <a:r>
              <a:rPr lang="en-US" altLang="id-ID" sz="2400" baseline="30000"/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aseline="-25000"/>
              <a:t>                                      </a:t>
            </a:r>
            <a:r>
              <a:rPr lang="en-US" altLang="id-ID" sz="2400"/>
              <a:t> I  = Intensitas buny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 baseline="-25000"/>
              <a:t>                                      </a:t>
            </a:r>
            <a:r>
              <a:rPr lang="en-US" altLang="id-ID" sz="2400"/>
              <a:t>TI = Tingkat intensitas</a:t>
            </a:r>
            <a:endParaRPr lang="en-US" altLang="id-ID" sz="2400" baseline="-250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id-ID" sz="24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id-ID" sz="240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471260FD-7445-4B7E-ACA7-58FA80E3EA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1625"/>
            <a:ext cx="6870700" cy="960438"/>
          </a:xfrm>
        </p:spPr>
        <p:txBody>
          <a:bodyPr/>
          <a:lstStyle/>
          <a:p>
            <a:pPr>
              <a:defRPr/>
            </a:pPr>
            <a:r>
              <a:rPr lang="en-US" sz="3600"/>
              <a:t>Kuat Intensitas/ Taraf Intensitas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904C7BA4-36F8-4666-80A2-D0217F2005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760720BD-FD74-409F-8E3A-FAC98EB7E8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830763"/>
          </a:xfrm>
        </p:spPr>
        <p:txBody>
          <a:bodyPr/>
          <a:lstStyle/>
          <a:p>
            <a:pPr eaLnBrk="1" hangingPunct="1"/>
            <a:r>
              <a:rPr lang="en-US" altLang="id-ID"/>
              <a:t>Tentukan tingkat intensitas bunyi yang mempunyai intensitas 2 x 10 </a:t>
            </a:r>
            <a:r>
              <a:rPr lang="en-US" altLang="id-ID" baseline="30000"/>
              <a:t>-8</a:t>
            </a:r>
            <a:r>
              <a:rPr lang="en-US" altLang="id-ID"/>
              <a:t> W/m</a:t>
            </a:r>
            <a:r>
              <a:rPr lang="en-US" altLang="id-ID" baseline="30000"/>
              <a:t>2</a:t>
            </a:r>
          </a:p>
          <a:p>
            <a:pPr eaLnBrk="1" hangingPunct="1"/>
            <a:endParaRPr lang="en-US" altLang="id-ID" baseline="30000"/>
          </a:p>
          <a:p>
            <a:pPr eaLnBrk="1" hangingPunct="1"/>
            <a:r>
              <a:rPr lang="en-US" altLang="id-ID"/>
              <a:t>Tentukan tingkat intensitas  dari  intensitas bunyi ambang</a:t>
            </a:r>
          </a:p>
          <a:p>
            <a:pPr eaLnBrk="1" hangingPunct="1"/>
            <a:r>
              <a:rPr lang="en-US" altLang="id-ID"/>
              <a:t>Tentukan intensitas bunyi yang </a:t>
            </a:r>
          </a:p>
          <a:p>
            <a:pPr eaLnBrk="1" hangingPunct="1">
              <a:buFontTx/>
              <a:buNone/>
            </a:pPr>
            <a:r>
              <a:rPr lang="en-US" altLang="id-ID"/>
              <a:t>    mempunyai tingkat intensitas 80 dB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639E3EC4-66CC-4F5A-8981-15A6CDF51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229600" cy="838200"/>
          </a:xfrm>
        </p:spPr>
        <p:txBody>
          <a:bodyPr/>
          <a:lstStyle/>
          <a:p>
            <a:pPr>
              <a:defRPr/>
            </a:pPr>
            <a:r>
              <a:rPr lang="en-US"/>
              <a:t>Soal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1E73FC18-42E7-4BA4-8339-752CADBF24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E2C2174F-525C-48BD-948D-1B07515353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905000"/>
            <a:ext cx="7696200" cy="4419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id-ID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id-ID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d-ID">
                <a:solidFill>
                  <a:srgbClr val="000000"/>
                </a:solidFill>
                <a:cs typeface="Times New Roman" panose="02020603050405020304" pitchFamily="18" charset="0"/>
              </a:rPr>
              <a:t>fp = fs</a:t>
            </a:r>
            <a:r>
              <a:rPr lang="en-US" altLang="id-ID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id-ID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id-ID"/>
              <a:t>          </a:t>
            </a:r>
            <a:r>
              <a:rPr lang="id-ID" altLang="id-ID"/>
              <a:t>f</a:t>
            </a:r>
            <a:r>
              <a:rPr lang="id-ID" altLang="id-ID" baseline="-25000"/>
              <a:t>p </a:t>
            </a:r>
            <a:r>
              <a:rPr lang="id-ID" altLang="id-ID"/>
              <a:t>= frekuensi yang terdengar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/>
              <a:t>      </a:t>
            </a:r>
            <a:r>
              <a:rPr lang="en-US" altLang="id-ID"/>
              <a:t>    </a:t>
            </a:r>
            <a:r>
              <a:rPr lang="id-ID" altLang="id-ID"/>
              <a:t>f</a:t>
            </a:r>
            <a:r>
              <a:rPr lang="id-ID" altLang="id-ID" baseline="-25000"/>
              <a:t>s </a:t>
            </a:r>
            <a:r>
              <a:rPr lang="id-ID" altLang="id-ID"/>
              <a:t>= frekuensi sumber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/>
              <a:t>      </a:t>
            </a:r>
            <a:r>
              <a:rPr lang="en-US" altLang="id-ID"/>
              <a:t>    </a:t>
            </a:r>
            <a:r>
              <a:rPr lang="id-ID" altLang="id-ID"/>
              <a:t>v = kecepatan bunyi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/>
              <a:t>      </a:t>
            </a:r>
            <a:r>
              <a:rPr lang="en-US" altLang="id-ID"/>
              <a:t>    </a:t>
            </a:r>
            <a:r>
              <a:rPr lang="id-ID" altLang="id-ID"/>
              <a:t>v</a:t>
            </a:r>
            <a:r>
              <a:rPr lang="id-ID" altLang="id-ID" baseline="-25000"/>
              <a:t>p </a:t>
            </a:r>
            <a:r>
              <a:rPr lang="id-ID" altLang="id-ID"/>
              <a:t>= kecepatan pendengar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id-ID"/>
              <a:t>      </a:t>
            </a:r>
            <a:r>
              <a:rPr lang="en-US" altLang="id-ID"/>
              <a:t>    </a:t>
            </a:r>
            <a:r>
              <a:rPr lang="id-ID" altLang="id-ID"/>
              <a:t>v</a:t>
            </a:r>
            <a:r>
              <a:rPr lang="id-ID" altLang="id-ID" baseline="-25000"/>
              <a:t>s </a:t>
            </a:r>
            <a:r>
              <a:rPr lang="id-ID" altLang="id-ID"/>
              <a:t>= kecepatan sumber</a:t>
            </a:r>
            <a:r>
              <a:rPr lang="en-US" altLang="id-ID" baseline="-25000"/>
              <a:t> 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EB69EFCC-1B8D-4856-930B-1C3CC8D22B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/>
              <a:t>EFEK DOPPLER </a:t>
            </a:r>
            <a:br>
              <a:rPr lang="en-US" sz="4000"/>
            </a:br>
            <a:r>
              <a:rPr lang="en-US" sz="4000"/>
              <a:t>(Christian Johanes Doppler)</a:t>
            </a:r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3C32B7E9-575F-4BEC-A1AD-E7747B98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id-ID" altLang="id-ID"/>
          </a:p>
        </p:txBody>
      </p:sp>
      <p:graphicFrame>
        <p:nvGraphicFramePr>
          <p:cNvPr id="25605" name="Object 4">
            <a:extLst>
              <a:ext uri="{FF2B5EF4-FFF2-40B4-BE49-F238E27FC236}">
                <a16:creationId xmlns:a16="http://schemas.microsoft.com/office/drawing/2014/main" id="{384B161A-E899-4A83-A3D7-032C9AF48A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2514600"/>
          <a:ext cx="16764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431613" imgH="393529" progId="Equation.3">
                  <p:embed/>
                </p:oleObj>
              </mc:Choice>
              <mc:Fallback>
                <p:oleObj name="Equation" r:id="rId3" imgW="431613" imgH="393529" progId="Equation.3">
                  <p:embed/>
                  <p:pic>
                    <p:nvPicPr>
                      <p:cNvPr id="25605" name="Object 4">
                        <a:extLst>
                          <a:ext uri="{FF2B5EF4-FFF2-40B4-BE49-F238E27FC236}">
                            <a16:creationId xmlns:a16="http://schemas.microsoft.com/office/drawing/2014/main" id="{384B161A-E899-4A83-A3D7-032C9AF48A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14600"/>
                        <a:ext cx="16764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ambar 5">
            <a:extLst>
              <a:ext uri="{FF2B5EF4-FFF2-40B4-BE49-F238E27FC236}">
                <a16:creationId xmlns:a16="http://schemas.microsoft.com/office/drawing/2014/main" id="{47E0D2A7-9432-41E8-B676-E3F6C9E89B3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:a16="http://schemas.microsoft.com/office/drawing/2014/main" id="{57676783-0022-4309-AC87-70C3BFD3FC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19201"/>
            <a:ext cx="8229600" cy="4906963"/>
          </a:xfrm>
        </p:spPr>
        <p:txBody>
          <a:bodyPr/>
          <a:lstStyle/>
          <a:p>
            <a:pPr eaLnBrk="1" hangingPunct="1"/>
            <a:r>
              <a:rPr lang="en-US" altLang="id-ID"/>
              <a:t>+ V</a:t>
            </a:r>
            <a:r>
              <a:rPr lang="en-US" altLang="id-ID" baseline="-25000"/>
              <a:t>p </a:t>
            </a:r>
            <a:r>
              <a:rPr lang="en-US" altLang="id-ID"/>
              <a:t> dan – V</a:t>
            </a:r>
            <a:r>
              <a:rPr lang="en-US" altLang="id-ID" baseline="-25000"/>
              <a:t>s </a:t>
            </a:r>
            <a:r>
              <a:rPr lang="en-US" altLang="id-ID"/>
              <a:t>:</a:t>
            </a:r>
          </a:p>
          <a:p>
            <a:pPr eaLnBrk="1" hangingPunct="1">
              <a:buFontTx/>
              <a:buNone/>
            </a:pPr>
            <a:r>
              <a:rPr lang="en-US" altLang="id-ID" baseline="-25000"/>
              <a:t>     </a:t>
            </a:r>
            <a:r>
              <a:rPr lang="en-US" altLang="id-ID"/>
              <a:t>Sumber dan pengamat didalam arah yang </a:t>
            </a:r>
            <a:r>
              <a:rPr lang="en-US" altLang="id-ID" b="1"/>
              <a:t>menuju </a:t>
            </a:r>
            <a:r>
              <a:rPr lang="en-US" altLang="id-ID"/>
              <a:t>satu sama lain</a:t>
            </a:r>
          </a:p>
          <a:p>
            <a:pPr eaLnBrk="1" hangingPunct="1">
              <a:buFontTx/>
              <a:buNone/>
            </a:pPr>
            <a:endParaRPr lang="en-US" altLang="id-ID"/>
          </a:p>
          <a:p>
            <a:pPr eaLnBrk="1" hangingPunct="1"/>
            <a:r>
              <a:rPr lang="en-US" altLang="id-ID"/>
              <a:t>- V</a:t>
            </a:r>
            <a:r>
              <a:rPr lang="en-US" altLang="id-ID" baseline="-25000"/>
              <a:t>p </a:t>
            </a:r>
            <a:r>
              <a:rPr lang="en-US" altLang="id-ID"/>
              <a:t> dan + V</a:t>
            </a:r>
            <a:r>
              <a:rPr lang="en-US" altLang="id-ID" baseline="-25000"/>
              <a:t>s </a:t>
            </a:r>
            <a:r>
              <a:rPr lang="en-US" altLang="id-ID"/>
              <a:t>:</a:t>
            </a:r>
          </a:p>
          <a:p>
            <a:pPr eaLnBrk="1" hangingPunct="1">
              <a:buFontTx/>
              <a:buNone/>
            </a:pPr>
            <a:r>
              <a:rPr lang="en-US" altLang="id-ID"/>
              <a:t>     Sumber dan pengamat di dalam arah yang </a:t>
            </a:r>
            <a:r>
              <a:rPr lang="en-US" altLang="id-ID" b="1"/>
              <a:t>menjauh</a:t>
            </a:r>
            <a:r>
              <a:rPr lang="en-US" altLang="id-ID"/>
              <a:t> satu sama lain</a:t>
            </a:r>
          </a:p>
          <a:p>
            <a:pPr eaLnBrk="1" hangingPunct="1"/>
            <a:endParaRPr lang="en-US" altLang="id-ID"/>
          </a:p>
          <a:p>
            <a:pPr eaLnBrk="1" hangingPunct="1">
              <a:buFontTx/>
              <a:buNone/>
            </a:pPr>
            <a:endParaRPr lang="en-US" altLang="id-ID" baseline="-2500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895F2C04-118E-4B58-8F17-95D92BF9E8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322388"/>
          </a:xfrm>
        </p:spPr>
        <p:txBody>
          <a:bodyPr/>
          <a:lstStyle/>
          <a:p>
            <a:pPr>
              <a:defRPr/>
            </a:pPr>
            <a:r>
              <a:rPr lang="en-US" sz="4000"/>
              <a:t>Penentuan +/ - kecepatan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D117F887-A918-4FFC-BF5B-0A9A383C29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3917DAE7-7CF5-46B7-931C-CED0EEE01D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0" y="2057400"/>
            <a:ext cx="7696200" cy="3962400"/>
          </a:xfrm>
        </p:spPr>
        <p:txBody>
          <a:bodyPr/>
          <a:lstStyle/>
          <a:p>
            <a:pPr eaLnBrk="1" hangingPunct="1"/>
            <a:endParaRPr lang="en-US" altLang="id-ID"/>
          </a:p>
          <a:p>
            <a:pPr eaLnBrk="1" hangingPunct="1"/>
            <a:endParaRPr lang="en-US" altLang="id-ID"/>
          </a:p>
          <a:p>
            <a:pPr eaLnBrk="1" hangingPunct="1"/>
            <a:r>
              <a:rPr lang="en-US" altLang="id-ID"/>
              <a:t>fp = fo </a:t>
            </a:r>
          </a:p>
          <a:p>
            <a:pPr eaLnBrk="1" hangingPunct="1"/>
            <a:endParaRPr lang="en-US" altLang="id-ID"/>
          </a:p>
          <a:p>
            <a:pPr eaLnBrk="1" hangingPunct="1"/>
            <a:r>
              <a:rPr lang="en-US" altLang="id-ID"/>
              <a:t>V</a:t>
            </a:r>
            <a:r>
              <a:rPr lang="en-US" altLang="id-ID" baseline="-25000"/>
              <a:t>m </a:t>
            </a:r>
            <a:r>
              <a:rPr lang="en-US" altLang="id-ID"/>
              <a:t>= kecepatan medium angin</a:t>
            </a:r>
          </a:p>
          <a:p>
            <a:pPr eaLnBrk="1" hangingPunct="1">
              <a:buFontTx/>
              <a:buNone/>
            </a:pPr>
            <a:r>
              <a:rPr lang="en-US" altLang="id-ID"/>
              <a:t>    +  Jika searah pendengar</a:t>
            </a:r>
          </a:p>
          <a:p>
            <a:pPr eaLnBrk="1" hangingPunct="1">
              <a:buFontTx/>
              <a:buNone/>
            </a:pPr>
            <a:r>
              <a:rPr lang="en-US" altLang="id-ID"/>
              <a:t>    -   Jika tidak searah</a:t>
            </a:r>
          </a:p>
          <a:p>
            <a:pPr eaLnBrk="1" hangingPunct="1"/>
            <a:endParaRPr lang="en-US" altLang="id-ID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AFE58B8E-4740-4059-B998-236124A483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/>
              <a:t>Jika kecepatan angin diperhitung kan, maka</a:t>
            </a:r>
          </a:p>
        </p:txBody>
      </p:sp>
      <p:sp>
        <p:nvSpPr>
          <p:cNvPr id="27652" name="Rectangle 8">
            <a:extLst>
              <a:ext uri="{FF2B5EF4-FFF2-40B4-BE49-F238E27FC236}">
                <a16:creationId xmlns:a16="http://schemas.microsoft.com/office/drawing/2014/main" id="{A0009CDF-B624-4868-9A4E-37B251109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id-ID" altLang="id-ID"/>
          </a:p>
        </p:txBody>
      </p:sp>
      <p:graphicFrame>
        <p:nvGraphicFramePr>
          <p:cNvPr id="27653" name="Object 7">
            <a:extLst>
              <a:ext uri="{FF2B5EF4-FFF2-40B4-BE49-F238E27FC236}">
                <a16:creationId xmlns:a16="http://schemas.microsoft.com/office/drawing/2014/main" id="{2FF01BFA-9011-43D1-85F2-8293A51C43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91001" y="2743201"/>
          <a:ext cx="1947863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736280" imgH="393529" progId="Equation.3">
                  <p:embed/>
                </p:oleObj>
              </mc:Choice>
              <mc:Fallback>
                <p:oleObj name="Equation" r:id="rId3" imgW="736280" imgH="393529" progId="Equation.3">
                  <p:embed/>
                  <p:pic>
                    <p:nvPicPr>
                      <p:cNvPr id="27653" name="Object 7">
                        <a:extLst>
                          <a:ext uri="{FF2B5EF4-FFF2-40B4-BE49-F238E27FC236}">
                            <a16:creationId xmlns:a16="http://schemas.microsoft.com/office/drawing/2014/main" id="{2FF01BFA-9011-43D1-85F2-8293A51C43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1" y="2743201"/>
                        <a:ext cx="1947863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ambar 5">
            <a:extLst>
              <a:ext uri="{FF2B5EF4-FFF2-40B4-BE49-F238E27FC236}">
                <a16:creationId xmlns:a16="http://schemas.microsoft.com/office/drawing/2014/main" id="{0DD0B27E-ADF7-43E2-8F54-A981DD857FC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>
            <a:extLst>
              <a:ext uri="{FF2B5EF4-FFF2-40B4-BE49-F238E27FC236}">
                <a16:creationId xmlns:a16="http://schemas.microsoft.com/office/drawing/2014/main" id="{0994760F-4BE5-402F-9D18-791EFF602D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id-ID"/>
              <a:t>Mobil dengan kecepatan 30 m/dt mendekati sirine pabrik yang berfrekuensi 500 Hz</a:t>
            </a:r>
          </a:p>
          <a:p>
            <a:pPr eaLnBrk="1" hangingPunct="1">
              <a:buFontTx/>
              <a:buNone/>
            </a:pPr>
            <a:r>
              <a:rPr lang="en-US" altLang="id-ID"/>
              <a:t>   a. Jika laju rambat bunyi dalam udara 340 m/dt, berapa frekuensi yang didengar pengemudi</a:t>
            </a:r>
          </a:p>
          <a:p>
            <a:pPr eaLnBrk="1" hangingPunct="1">
              <a:buFontTx/>
              <a:buNone/>
            </a:pPr>
            <a:r>
              <a:rPr lang="en-US" altLang="id-ID"/>
              <a:t>   b. Bagaimana kalau mobil menjauh</a:t>
            </a:r>
          </a:p>
          <a:p>
            <a:pPr eaLnBrk="1" hangingPunct="1">
              <a:buFontTx/>
              <a:buNone/>
            </a:pPr>
            <a:r>
              <a:rPr lang="en-US" altLang="id-ID"/>
              <a:t>   c. Jika kecepatan angin 50 m /dt ( searah dengan sumber bunyi), berapa frekuensi yang didengar untuk kasus a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7C5D6D8-D28F-45C4-B29A-91A01844F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Soal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2684C43A-65BB-4562-AC42-E37A379165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4">
            <a:extLst>
              <a:ext uri="{FF2B5EF4-FFF2-40B4-BE49-F238E27FC236}">
                <a16:creationId xmlns:a16="http://schemas.microsoft.com/office/drawing/2014/main" id="{3B842FC1-FFEA-4BF7-9481-2AA8BA27EC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662489" y="2689225"/>
            <a:ext cx="2867025" cy="14859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id-ID" sz="7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resume</a:t>
            </a: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0C6DB18A-8788-41FE-95AB-2ABC6B9264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4">
            <a:extLst>
              <a:ext uri="{FF2B5EF4-FFF2-40B4-BE49-F238E27FC236}">
                <a16:creationId xmlns:a16="http://schemas.microsoft.com/office/drawing/2014/main" id="{C95E4D03-15DA-4B9A-AA6D-4AD0456295A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53000" y="3048001"/>
            <a:ext cx="4686300" cy="17129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id-ID" sz="7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diskusi yook</a:t>
            </a:r>
          </a:p>
        </p:txBody>
      </p:sp>
      <p:pic>
        <p:nvPicPr>
          <p:cNvPr id="3" name="Gambar 2">
            <a:extLst>
              <a:ext uri="{FF2B5EF4-FFF2-40B4-BE49-F238E27FC236}">
                <a16:creationId xmlns:a16="http://schemas.microsoft.com/office/drawing/2014/main" id="{DA6736A0-3375-4F13-A58B-DADFE82E8D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C125ADA-C4B1-4B6F-8465-C8F653F08C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219201"/>
            <a:ext cx="8229600" cy="4906963"/>
          </a:xfrm>
        </p:spPr>
        <p:txBody>
          <a:bodyPr/>
          <a:lstStyle/>
          <a:p>
            <a:pPr eaLnBrk="1" hangingPunct="1"/>
            <a:r>
              <a:rPr lang="en-US" altLang="id-ID"/>
              <a:t>Gelombang mekanis longitudinal yang menjalar melalui medium zat padat, cair dan gas</a:t>
            </a:r>
          </a:p>
          <a:p>
            <a:pPr eaLnBrk="1" hangingPunct="1"/>
            <a:r>
              <a:rPr lang="en-US" altLang="id-ID"/>
              <a:t>Jangkaun frekuensi bunyi yang dapat terdengar :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id-ID"/>
              <a:t>   20 – 20.000 Hz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id-ID"/>
              <a:t>   &lt; 20 H z        : Infrasonic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id-ID"/>
              <a:t>    &gt; 20,000 Hz : Ultrasonic </a:t>
            </a: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2F8F06F6-0E57-47C6-B68E-AACF2F718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1"/>
            <a:ext cx="6870700" cy="1216025"/>
          </a:xfrm>
        </p:spPr>
        <p:txBody>
          <a:bodyPr/>
          <a:lstStyle/>
          <a:p>
            <a:pPr>
              <a:defRPr/>
            </a:pPr>
            <a:r>
              <a:rPr lang="en-US"/>
              <a:t>Gelombang bunyi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639528A6-F33F-48DF-8B2F-488C92C09F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FB5D7AB-7789-456F-8111-488ED0308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-304800"/>
            <a:ext cx="6870700" cy="1600200"/>
          </a:xfrm>
        </p:spPr>
        <p:txBody>
          <a:bodyPr/>
          <a:lstStyle/>
          <a:p>
            <a:pPr>
              <a:defRPr/>
            </a:pPr>
            <a:r>
              <a:rPr lang="en-US" sz="3200"/>
              <a:t>Penjalaran &amp; Laju Gel Longitudinal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CC0866A-30D9-407E-A2B8-14660BABB96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295400"/>
            <a:ext cx="7162800" cy="5029200"/>
          </a:xfrm>
        </p:spPr>
        <p:txBody>
          <a:bodyPr/>
          <a:lstStyle/>
          <a:p>
            <a:pPr eaLnBrk="1" hangingPunct="1"/>
            <a:r>
              <a:rPr lang="en-US" altLang="id-ID"/>
              <a:t>Dengan meninjau gerak elemen fluida pada sebuah penghisap yang ditarik dan didorong saat  berisi fluida, diperoleh  kecepatan bunyi dalam medium fluida :</a:t>
            </a:r>
          </a:p>
          <a:p>
            <a:pPr eaLnBrk="1" hangingPunct="1">
              <a:buFontTx/>
              <a:buNone/>
            </a:pPr>
            <a:endParaRPr lang="en-US" altLang="id-ID"/>
          </a:p>
          <a:p>
            <a:pPr eaLnBrk="1" hangingPunct="1">
              <a:buFontTx/>
              <a:buNone/>
            </a:pPr>
            <a:endParaRPr lang="en-US" altLang="id-ID"/>
          </a:p>
          <a:p>
            <a:pPr eaLnBrk="1" hangingPunct="1">
              <a:buFontTx/>
              <a:buNone/>
            </a:pPr>
            <a:r>
              <a:rPr lang="en-US" altLang="id-ID"/>
              <a:t>  v = kec gel bunyi</a:t>
            </a:r>
          </a:p>
          <a:p>
            <a:pPr eaLnBrk="1" hangingPunct="1">
              <a:buFontTx/>
              <a:buNone/>
            </a:pPr>
            <a:r>
              <a:rPr lang="en-US" altLang="id-ID"/>
              <a:t>  B = modulus lenting elastis/Bulk</a:t>
            </a:r>
          </a:p>
          <a:p>
            <a:pPr eaLnBrk="1" hangingPunct="1">
              <a:buFontTx/>
              <a:buNone/>
            </a:pPr>
            <a:r>
              <a:rPr lang="en-US" altLang="id-ID"/>
              <a:t>  </a:t>
            </a:r>
            <a:r>
              <a:rPr lang="el-GR" altLang="id-ID">
                <a:cs typeface="Arial" panose="020B0604020202020204" pitchFamily="34" charset="0"/>
              </a:rPr>
              <a:t>ρ</a:t>
            </a:r>
            <a:r>
              <a:rPr lang="en-US" altLang="id-ID" baseline="-25000">
                <a:cs typeface="Arial" panose="020B0604020202020204" pitchFamily="34" charset="0"/>
              </a:rPr>
              <a:t>o</a:t>
            </a:r>
            <a:r>
              <a:rPr lang="en-US" altLang="id-ID">
                <a:cs typeface="Arial" panose="020B0604020202020204" pitchFamily="34" charset="0"/>
              </a:rPr>
              <a:t> = masaa jenis fluida</a:t>
            </a:r>
            <a:endParaRPr lang="el-GR" altLang="id-ID">
              <a:cs typeface="Arial" panose="020B0604020202020204" pitchFamily="34" charset="0"/>
            </a:endParaRPr>
          </a:p>
        </p:txBody>
      </p:sp>
      <p:graphicFrame>
        <p:nvGraphicFramePr>
          <p:cNvPr id="14340" name="Object 4">
            <a:extLst>
              <a:ext uri="{FF2B5EF4-FFF2-40B4-BE49-F238E27FC236}">
                <a16:creationId xmlns:a16="http://schemas.microsoft.com/office/drawing/2014/main" id="{FE757E8F-8594-4716-8848-76C05FEE6C83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3390901" y="3182938"/>
          <a:ext cx="842963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83947" imgH="469696" progId="Equation.3">
                  <p:embed/>
                </p:oleObj>
              </mc:Choice>
              <mc:Fallback>
                <p:oleObj name="Equation" r:id="rId3" imgW="583947" imgH="469696" progId="Equation.3">
                  <p:embed/>
                  <p:pic>
                    <p:nvPicPr>
                      <p:cNvPr id="14340" name="Object 4">
                        <a:extLst>
                          <a:ext uri="{FF2B5EF4-FFF2-40B4-BE49-F238E27FC236}">
                            <a16:creationId xmlns:a16="http://schemas.microsoft.com/office/drawing/2014/main" id="{FE757E8F-8594-4716-8848-76C05FEE6C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1" y="3182938"/>
                        <a:ext cx="842963" cy="677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ambar 4">
            <a:extLst>
              <a:ext uri="{FF2B5EF4-FFF2-40B4-BE49-F238E27FC236}">
                <a16:creationId xmlns:a16="http://schemas.microsoft.com/office/drawing/2014/main" id="{44319C62-0CED-4C8F-8498-E117FA337E8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BDE3792-321F-4F81-9207-C7165BD6C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Kecepatan bunyi di dalam gas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2973A89-3FAE-4EB8-A746-E114887CD6C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1" y="1828800"/>
            <a:ext cx="5700713" cy="3657600"/>
          </a:xfrm>
        </p:spPr>
        <p:txBody>
          <a:bodyPr>
            <a:normAutofit/>
          </a:bodyPr>
          <a:lstStyle/>
          <a:p>
            <a:pPr marL="365760" indent="-256032">
              <a:buFont typeface="Wingdings 3"/>
              <a:buChar char=""/>
              <a:defRPr/>
            </a:pPr>
            <a:endParaRPr lang="en-US"/>
          </a:p>
          <a:p>
            <a:pPr marL="365760" indent="-256032">
              <a:buNone/>
              <a:defRPr/>
            </a:pPr>
            <a:endParaRPr lang="en-US"/>
          </a:p>
          <a:p>
            <a:pPr marL="365760" indent="-256032">
              <a:buFont typeface="Wingdings 3"/>
              <a:buChar char=""/>
              <a:defRPr/>
            </a:pPr>
            <a:endParaRPr lang="en-US"/>
          </a:p>
          <a:p>
            <a:pPr marL="365760" indent="-256032">
              <a:buFont typeface="Wingdings 3"/>
              <a:buChar char=""/>
              <a:defRPr/>
            </a:pPr>
            <a:endParaRPr lang="en-US"/>
          </a:p>
          <a:p>
            <a:pPr marL="365760" indent="-256032">
              <a:buNone/>
              <a:defRPr/>
            </a:pPr>
            <a:r>
              <a:rPr lang="en-US">
                <a:cs typeface="Arial" charset="0"/>
              </a:rPr>
              <a:t>         =  perbandingan kalor jenis</a:t>
            </a:r>
          </a:p>
          <a:p>
            <a:pPr marL="365760" indent="-256032">
              <a:buNone/>
              <a:defRPr/>
            </a:pPr>
            <a:r>
              <a:rPr lang="en-US">
                <a:cs typeface="Arial" charset="0"/>
              </a:rPr>
              <a:t>     </a:t>
            </a:r>
            <a:r>
              <a:rPr lang="el-GR">
                <a:cs typeface="Arial" charset="0"/>
              </a:rPr>
              <a:t>ρ</a:t>
            </a:r>
            <a:r>
              <a:rPr lang="en-US" baseline="-25000">
                <a:cs typeface="Arial" charset="0"/>
              </a:rPr>
              <a:t>o </a:t>
            </a:r>
            <a:r>
              <a:rPr lang="en-US">
                <a:cs typeface="Arial" charset="0"/>
              </a:rPr>
              <a:t>= massa jenis gas</a:t>
            </a:r>
          </a:p>
          <a:p>
            <a:pPr marL="365760" indent="-256032">
              <a:buNone/>
              <a:defRPr/>
            </a:pPr>
            <a:r>
              <a:rPr lang="en-US">
                <a:cs typeface="Arial" charset="0"/>
              </a:rPr>
              <a:t>     p</a:t>
            </a:r>
            <a:r>
              <a:rPr lang="en-US" baseline="-25000">
                <a:cs typeface="Arial" charset="0"/>
              </a:rPr>
              <a:t>o  </a:t>
            </a:r>
            <a:r>
              <a:rPr lang="en-US">
                <a:cs typeface="Arial" charset="0"/>
              </a:rPr>
              <a:t>= tekanan gas</a:t>
            </a:r>
            <a:endParaRPr lang="el-GR" baseline="-25000">
              <a:cs typeface="Arial" charset="0"/>
            </a:endParaRPr>
          </a:p>
        </p:txBody>
      </p:sp>
      <p:graphicFrame>
        <p:nvGraphicFramePr>
          <p:cNvPr id="15364" name="Object 4">
            <a:extLst>
              <a:ext uri="{FF2B5EF4-FFF2-40B4-BE49-F238E27FC236}">
                <a16:creationId xmlns:a16="http://schemas.microsoft.com/office/drawing/2014/main" id="{7E033CDC-6335-4D0E-8FCB-077974585790}"/>
              </a:ext>
            </a:extLst>
          </p:cNvPr>
          <p:cNvGraphicFramePr>
            <a:graphicFrameLocks noChangeAspect="1"/>
          </p:cNvGraphicFramePr>
          <p:nvPr>
            <p:ph sz="quarter" idx="2"/>
          </p:nvPr>
        </p:nvGraphicFramePr>
        <p:xfrm>
          <a:off x="2463800" y="1219200"/>
          <a:ext cx="1854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634725" imgH="469696" progId="Equation.3">
                  <p:embed/>
                </p:oleObj>
              </mc:Choice>
              <mc:Fallback>
                <p:oleObj name="Equation" r:id="rId3" imgW="634725" imgH="469696" progId="Equation.3">
                  <p:embed/>
                  <p:pic>
                    <p:nvPicPr>
                      <p:cNvPr id="15364" name="Object 4">
                        <a:extLst>
                          <a:ext uri="{FF2B5EF4-FFF2-40B4-BE49-F238E27FC236}">
                            <a16:creationId xmlns:a16="http://schemas.microsoft.com/office/drawing/2014/main" id="{7E033CDC-6335-4D0E-8FCB-0779745857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1219200"/>
                        <a:ext cx="1854200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0">
            <a:extLst>
              <a:ext uri="{FF2B5EF4-FFF2-40B4-BE49-F238E27FC236}">
                <a16:creationId xmlns:a16="http://schemas.microsoft.com/office/drawing/2014/main" id="{D80C2E0C-B0E6-4521-80B5-9A2BEE3D4932}"/>
              </a:ext>
            </a:extLst>
          </p:cNvPr>
          <p:cNvGraphicFramePr>
            <a:graphicFrameLocks noChangeAspect="1"/>
          </p:cNvGraphicFramePr>
          <p:nvPr>
            <p:ph sz="quarter" idx="3"/>
          </p:nvPr>
        </p:nvGraphicFramePr>
        <p:xfrm>
          <a:off x="2954339" y="2690814"/>
          <a:ext cx="114458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431613" imgH="393529" progId="Equation.3">
                  <p:embed/>
                </p:oleObj>
              </mc:Choice>
              <mc:Fallback>
                <p:oleObj name="Equation" r:id="rId5" imgW="431613" imgH="393529" progId="Equation.3">
                  <p:embed/>
                  <p:pic>
                    <p:nvPicPr>
                      <p:cNvPr id="15365" name="Object 10">
                        <a:extLst>
                          <a:ext uri="{FF2B5EF4-FFF2-40B4-BE49-F238E27FC236}">
                            <a16:creationId xmlns:a16="http://schemas.microsoft.com/office/drawing/2014/main" id="{D80C2E0C-B0E6-4521-80B5-9A2BEE3D49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339" y="2690814"/>
                        <a:ext cx="1144587" cy="104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Gambar 5">
            <a:extLst>
              <a:ext uri="{FF2B5EF4-FFF2-40B4-BE49-F238E27FC236}">
                <a16:creationId xmlns:a16="http://schemas.microsoft.com/office/drawing/2014/main" id="{6993B9B0-8A29-44CE-81B5-07D1B61B09D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D76F6349-0987-477D-9A22-BE08CEFBEC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635000" algn="l"/>
              </a:tabLst>
            </a:pPr>
            <a:r>
              <a:rPr lang="en-US" altLang="id-ID"/>
              <a:t>Untuk gelombang longitudinal menjalar kekanan dan variasi tekanan didalam gelombang bunyi,  :</a:t>
            </a:r>
          </a:p>
          <a:p>
            <a:pPr>
              <a:buNone/>
              <a:tabLst>
                <a:tab pos="635000" algn="l"/>
              </a:tabLst>
            </a:pPr>
            <a:r>
              <a:rPr lang="en-US" altLang="id-ID"/>
              <a:t> p = b k Ym sin ( k x – </a:t>
            </a:r>
            <a:r>
              <a:rPr lang="el-GR" altLang="id-ID">
                <a:cs typeface="Arial" panose="020B0604020202020204" pitchFamily="34" charset="0"/>
              </a:rPr>
              <a:t>ω</a:t>
            </a:r>
            <a:r>
              <a:rPr lang="en-US" altLang="id-ID">
                <a:cs typeface="Arial" panose="020B0604020202020204" pitchFamily="34" charset="0"/>
              </a:rPr>
              <a:t> t ) </a:t>
            </a:r>
          </a:p>
          <a:p>
            <a:pPr>
              <a:buNone/>
              <a:tabLst>
                <a:tab pos="635000" algn="l"/>
              </a:tabLst>
            </a:pPr>
            <a:r>
              <a:rPr lang="en-US" altLang="id-ID">
                <a:cs typeface="Arial" panose="020B0604020202020204" pitchFamily="34" charset="0"/>
              </a:rPr>
              <a:t>Karena</a:t>
            </a:r>
          </a:p>
          <a:p>
            <a:pPr>
              <a:buNone/>
              <a:tabLst>
                <a:tab pos="635000" algn="l"/>
              </a:tabLst>
            </a:pPr>
            <a:r>
              <a:rPr lang="en-US" altLang="id-ID">
                <a:cs typeface="Arial" panose="020B0604020202020204" pitchFamily="34" charset="0"/>
              </a:rPr>
              <a:t>Maka p = k </a:t>
            </a:r>
            <a:r>
              <a:rPr lang="el-GR" altLang="id-ID">
                <a:cs typeface="Arial" panose="020B0604020202020204" pitchFamily="34" charset="0"/>
              </a:rPr>
              <a:t>ρ</a:t>
            </a:r>
            <a:r>
              <a:rPr lang="en-US" altLang="id-ID">
                <a:cs typeface="Arial" panose="020B0604020202020204" pitchFamily="34" charset="0"/>
              </a:rPr>
              <a:t>o v</a:t>
            </a:r>
            <a:r>
              <a:rPr lang="en-US" altLang="id-ID" baseline="30000">
                <a:cs typeface="Arial" panose="020B0604020202020204" pitchFamily="34" charset="0"/>
              </a:rPr>
              <a:t>2</a:t>
            </a:r>
            <a:r>
              <a:rPr lang="en-US" altLang="id-ID">
                <a:cs typeface="Arial" panose="020B0604020202020204" pitchFamily="34" charset="0"/>
              </a:rPr>
              <a:t> </a:t>
            </a:r>
            <a:r>
              <a:rPr lang="en-US" altLang="id-ID"/>
              <a:t>Ym sin ( k x - </a:t>
            </a:r>
            <a:r>
              <a:rPr lang="el-GR" altLang="id-ID">
                <a:cs typeface="Arial" panose="020B0604020202020204" pitchFamily="34" charset="0"/>
              </a:rPr>
              <a:t>ω</a:t>
            </a:r>
            <a:r>
              <a:rPr lang="en-US" altLang="id-ID">
                <a:cs typeface="Arial" panose="020B0604020202020204" pitchFamily="34" charset="0"/>
              </a:rPr>
              <a:t> t )</a:t>
            </a:r>
          </a:p>
          <a:p>
            <a:pPr>
              <a:buNone/>
              <a:tabLst>
                <a:tab pos="635000" algn="l"/>
              </a:tabLst>
            </a:pPr>
            <a:r>
              <a:rPr lang="en-US" altLang="id-ID">
                <a:cs typeface="Arial" panose="020B0604020202020204" pitchFamily="34" charset="0"/>
              </a:rPr>
              <a:t>Dengan p</a:t>
            </a:r>
            <a:r>
              <a:rPr lang="en-US" altLang="id-ID" baseline="-25000">
                <a:cs typeface="Arial" panose="020B0604020202020204" pitchFamily="34" charset="0"/>
              </a:rPr>
              <a:t>o</a:t>
            </a:r>
            <a:r>
              <a:rPr lang="en-US" altLang="id-ID">
                <a:cs typeface="Arial" panose="020B0604020202020204" pitchFamily="34" charset="0"/>
              </a:rPr>
              <a:t> = k </a:t>
            </a:r>
            <a:r>
              <a:rPr lang="el-GR" altLang="id-ID">
                <a:cs typeface="Arial" panose="020B0604020202020204" pitchFamily="34" charset="0"/>
              </a:rPr>
              <a:t>ρ</a:t>
            </a:r>
            <a:r>
              <a:rPr lang="en-US" altLang="id-ID">
                <a:cs typeface="Arial" panose="020B0604020202020204" pitchFamily="34" charset="0"/>
              </a:rPr>
              <a:t>o v</a:t>
            </a:r>
            <a:r>
              <a:rPr lang="en-US" altLang="id-ID" baseline="30000">
                <a:cs typeface="Arial" panose="020B0604020202020204" pitchFamily="34" charset="0"/>
              </a:rPr>
              <a:t>2</a:t>
            </a:r>
            <a:r>
              <a:rPr lang="en-US" altLang="id-ID">
                <a:cs typeface="Arial" panose="020B0604020202020204" pitchFamily="34" charset="0"/>
              </a:rPr>
              <a:t> </a:t>
            </a:r>
            <a:r>
              <a:rPr lang="en-US" altLang="id-ID"/>
              <a:t>Ym </a:t>
            </a:r>
          </a:p>
          <a:p>
            <a:pPr>
              <a:buNone/>
              <a:tabLst>
                <a:tab pos="635000" algn="l"/>
              </a:tabLst>
            </a:pPr>
            <a:r>
              <a:rPr lang="en-US" altLang="id-ID"/>
              <a:t>                  = amplitudo tekanan</a:t>
            </a:r>
            <a:endParaRPr lang="el-GR" altLang="id-ID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BBA6FF44-CC17-4F9C-BF9C-CA4295DE8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4000"/>
              <a:t>Gelombang Longitudinal berjalan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E6DEC54B-E37C-47DB-9858-992AA1E4C4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BDF10F23-5634-45C8-AE57-61E1F6D72D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447800"/>
            <a:ext cx="7696200" cy="5181600"/>
          </a:xfrm>
        </p:spPr>
        <p:txBody>
          <a:bodyPr/>
          <a:lstStyle/>
          <a:p>
            <a:pPr eaLnBrk="1" hangingPunct="1"/>
            <a:r>
              <a:rPr lang="en-US" altLang="id-ID"/>
              <a:t>Variasi tekanan maksimum P yang dapat ditolerir oleh telinga di dalam bunyi yang nyaring adalah 28 N/m</a:t>
            </a:r>
            <a:r>
              <a:rPr lang="en-US" altLang="id-ID" baseline="30000"/>
              <a:t>2 </a:t>
            </a:r>
            <a:r>
              <a:rPr lang="en-US" altLang="id-ID"/>
              <a:t>( 28 P</a:t>
            </a:r>
            <a:r>
              <a:rPr lang="en-US" altLang="id-ID" baseline="-25000"/>
              <a:t>a </a:t>
            </a:r>
            <a:r>
              <a:rPr lang="en-US" altLang="id-ID"/>
              <a:t>). Tekanan atmosfir normal adalah 100.000 P</a:t>
            </a:r>
            <a:r>
              <a:rPr lang="en-US" altLang="id-ID" baseline="-25000"/>
              <a:t>a. </a:t>
            </a:r>
            <a:r>
              <a:rPr lang="en-US" altLang="id-ID"/>
              <a:t>Tentukan per -geseran maksimum yang bersangku tan  untuk sebuah gelombang bunyi di udara yang mempunyai frekuensi sebesar 1000 Hz, kecepatan bunyi 331 m/dt dan </a:t>
            </a:r>
            <a:r>
              <a:rPr lang="el-GR" altLang="id-ID">
                <a:cs typeface="Arial" panose="020B0604020202020204" pitchFamily="34" charset="0"/>
              </a:rPr>
              <a:t>ρ</a:t>
            </a:r>
            <a:r>
              <a:rPr lang="en-US" altLang="id-ID">
                <a:cs typeface="Arial" panose="020B0604020202020204" pitchFamily="34" charset="0"/>
              </a:rPr>
              <a:t>o = 1,22 kg/m</a:t>
            </a:r>
            <a:r>
              <a:rPr lang="en-US" altLang="id-ID" baseline="30000">
                <a:cs typeface="Arial" panose="020B0604020202020204" pitchFamily="34" charset="0"/>
              </a:rPr>
              <a:t>3</a:t>
            </a:r>
            <a:endParaRPr lang="en-US" altLang="id-ID"/>
          </a:p>
          <a:p>
            <a:pPr eaLnBrk="1" hangingPunct="1"/>
            <a:endParaRPr lang="en-US" altLang="id-ID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04B5D74B-0F1B-43AB-A910-827DF65E9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6870700" cy="1143000"/>
          </a:xfrm>
        </p:spPr>
        <p:txBody>
          <a:bodyPr/>
          <a:lstStyle/>
          <a:p>
            <a:pPr>
              <a:defRPr/>
            </a:pPr>
            <a:r>
              <a:rPr lang="en-US"/>
              <a:t>Soal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B7649B93-784F-4AF9-A31C-34FEAEDA03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351B0A7F-4398-4610-A4A7-F45CEE097F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id-ID"/>
              <a:t>Gitar / dawai</a:t>
            </a:r>
          </a:p>
          <a:p>
            <a:pPr eaLnBrk="1" hangingPunct="1"/>
            <a:r>
              <a:rPr lang="en-US" altLang="id-ID"/>
              <a:t>Pipa Organa terbuka</a:t>
            </a:r>
          </a:p>
          <a:p>
            <a:pPr eaLnBrk="1" hangingPunct="1"/>
            <a:r>
              <a:rPr lang="en-US" altLang="id-ID"/>
              <a:t>Pipa organa tertutup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BC982650-1CBC-4F3B-B2B5-B1A240974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Resonansi Bunyi</a:t>
            </a:r>
          </a:p>
        </p:txBody>
      </p:sp>
      <p:pic>
        <p:nvPicPr>
          <p:cNvPr id="4" name="Gambar 3">
            <a:extLst>
              <a:ext uri="{FF2B5EF4-FFF2-40B4-BE49-F238E27FC236}">
                <a16:creationId xmlns:a16="http://schemas.microsoft.com/office/drawing/2014/main" id="{238F42A0-7940-4DFD-B3E0-255027A7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EB6AAC64-7360-4EA2-B487-EA68BD2471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609601"/>
            <a:ext cx="7543800" cy="5516563"/>
          </a:xfrm>
        </p:spPr>
        <p:txBody>
          <a:bodyPr/>
          <a:lstStyle/>
          <a:p>
            <a:pPr eaLnBrk="1" hangingPunct="1"/>
            <a:r>
              <a:rPr lang="en-US" altLang="id-ID"/>
              <a:t>Seutas tali yang kedua ujungnya terikat :</a:t>
            </a:r>
          </a:p>
          <a:p>
            <a:pPr eaLnBrk="1" hangingPunct="1">
              <a:buFontTx/>
              <a:buNone/>
            </a:pPr>
            <a:r>
              <a:rPr lang="en-US" altLang="id-ID"/>
              <a:t>   </a:t>
            </a:r>
          </a:p>
          <a:p>
            <a:pPr eaLnBrk="1" hangingPunct="1">
              <a:buFontTx/>
              <a:buNone/>
            </a:pPr>
            <a:endParaRPr lang="en-US" altLang="id-ID"/>
          </a:p>
          <a:p>
            <a:pPr eaLnBrk="1" hangingPunct="1">
              <a:buFontTx/>
              <a:buNone/>
            </a:pPr>
            <a:r>
              <a:rPr lang="en-US" altLang="id-ID"/>
              <a:t>   n = 1, 2, 3…….</a:t>
            </a:r>
          </a:p>
          <a:p>
            <a:pPr eaLnBrk="1" hangingPunct="1">
              <a:buFontTx/>
              <a:buNone/>
            </a:pPr>
            <a:r>
              <a:rPr lang="en-US" altLang="id-ID"/>
              <a:t>   v = laju gelombang</a:t>
            </a:r>
          </a:p>
          <a:p>
            <a:pPr eaLnBrk="1" hangingPunct="1">
              <a:buFontTx/>
              <a:buNone/>
            </a:pPr>
            <a:r>
              <a:rPr lang="en-US" altLang="id-ID"/>
              <a:t>    f = frekuensi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1 </a:t>
            </a:r>
            <a:r>
              <a:rPr lang="en-US" altLang="id-ID"/>
              <a:t>= frekuensi nada dasar/fundamental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2 </a:t>
            </a:r>
            <a:r>
              <a:rPr lang="en-US" altLang="id-ID"/>
              <a:t>= frekuensi nada atas pertama</a:t>
            </a:r>
          </a:p>
          <a:p>
            <a:pPr eaLnBrk="1" hangingPunct="1">
              <a:buFontTx/>
              <a:buNone/>
            </a:pPr>
            <a:r>
              <a:rPr lang="en-US" altLang="id-ID"/>
              <a:t>    f</a:t>
            </a:r>
            <a:r>
              <a:rPr lang="en-US" altLang="id-ID" baseline="-25000"/>
              <a:t>3 </a:t>
            </a:r>
            <a:r>
              <a:rPr lang="en-US" altLang="id-ID"/>
              <a:t>= frekuensi nada atas kedua, dst</a:t>
            </a:r>
          </a:p>
        </p:txBody>
      </p:sp>
      <p:graphicFrame>
        <p:nvGraphicFramePr>
          <p:cNvPr id="19459" name="Object 4">
            <a:extLst>
              <a:ext uri="{FF2B5EF4-FFF2-40B4-BE49-F238E27FC236}">
                <a16:creationId xmlns:a16="http://schemas.microsoft.com/office/drawing/2014/main" id="{4A22C0E8-319D-4B3E-A9EA-70310A9843A1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2633664" y="1143000"/>
          <a:ext cx="22002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129810" imgH="469696" progId="Equation.3">
                  <p:embed/>
                </p:oleObj>
              </mc:Choice>
              <mc:Fallback>
                <p:oleObj name="Equation" r:id="rId3" imgW="1129810" imgH="469696" progId="Equation.3">
                  <p:embed/>
                  <p:pic>
                    <p:nvPicPr>
                      <p:cNvPr id="19459" name="Object 4">
                        <a:extLst>
                          <a:ext uri="{FF2B5EF4-FFF2-40B4-BE49-F238E27FC236}">
                            <a16:creationId xmlns:a16="http://schemas.microsoft.com/office/drawing/2014/main" id="{4A22C0E8-319D-4B3E-A9EA-70310A9843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664" y="1143000"/>
                        <a:ext cx="22002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Gambar 3">
            <a:extLst>
              <a:ext uri="{FF2B5EF4-FFF2-40B4-BE49-F238E27FC236}">
                <a16:creationId xmlns:a16="http://schemas.microsoft.com/office/drawing/2014/main" id="{FBEE8F08-2446-4C85-94CD-15669C2DAE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714</Words>
  <Application>Microsoft Office PowerPoint</Application>
  <PresentationFormat>Layar Lebar</PresentationFormat>
  <Paragraphs>108</Paragraphs>
  <Slides>19</Slides>
  <Notes>0</Notes>
  <HiddenSlides>0</HiddenSlides>
  <MMClips>0</MMClips>
  <ScaleCrop>false</ScaleCrop>
  <HeadingPairs>
    <vt:vector size="8" baseType="variant">
      <vt:variant>
        <vt:lpstr>Font Dipakai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Tertanam</vt:lpstr>
      </vt:variant>
      <vt:variant>
        <vt:i4>1</vt:i4>
      </vt:variant>
      <vt:variant>
        <vt:lpstr>Judul Slide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Impact</vt:lpstr>
      <vt:lpstr>Wingdings</vt:lpstr>
      <vt:lpstr>Wingdings 3</vt:lpstr>
      <vt:lpstr>Tema Office</vt:lpstr>
      <vt:lpstr>Microsoft Equation 3.0</vt:lpstr>
      <vt:lpstr>GELOMBANG BUNYI</vt:lpstr>
      <vt:lpstr>Presentasi PowerPoint</vt:lpstr>
      <vt:lpstr>Gelombang bunyi</vt:lpstr>
      <vt:lpstr>Penjalaran &amp; Laju Gel Longitudinal</vt:lpstr>
      <vt:lpstr>Kecepatan bunyi di dalam gas</vt:lpstr>
      <vt:lpstr>Gelombang Longitudinal berjalan</vt:lpstr>
      <vt:lpstr>Soal</vt:lpstr>
      <vt:lpstr>Resonansi Bunyi</vt:lpstr>
      <vt:lpstr>Presentasi PowerPoint</vt:lpstr>
      <vt:lpstr>Presentasi PowerPoint</vt:lpstr>
      <vt:lpstr>Soal</vt:lpstr>
      <vt:lpstr>Soal</vt:lpstr>
      <vt:lpstr>Kuat Intensitas/ Taraf Intensitas</vt:lpstr>
      <vt:lpstr>Soal</vt:lpstr>
      <vt:lpstr>EFEK DOPPLER  (Christian Johanes Doppler)</vt:lpstr>
      <vt:lpstr>Penentuan +/ - kecepatan</vt:lpstr>
      <vt:lpstr>Jika kecepatan angin diperhitung kan, maka</vt:lpstr>
      <vt:lpstr>Soal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Presentasi PowerPoint</dc:title>
  <dc:creator>Hikmah Cahya Dinniah</dc:creator>
  <cp:lastModifiedBy>Hikmah Cahya Dinniah</cp:lastModifiedBy>
  <cp:revision>3</cp:revision>
  <dcterms:created xsi:type="dcterms:W3CDTF">2020-08-22T00:18:07Z</dcterms:created>
  <dcterms:modified xsi:type="dcterms:W3CDTF">2020-08-22T09:39:27Z</dcterms:modified>
</cp:coreProperties>
</file>