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66" r:id="rId4"/>
    <p:sldId id="259" r:id="rId5"/>
    <p:sldId id="267" r:id="rId6"/>
    <p:sldId id="270" r:id="rId7"/>
    <p:sldId id="269" r:id="rId8"/>
    <p:sldId id="271" r:id="rId9"/>
    <p:sldId id="272" r:id="rId10"/>
    <p:sldId id="273" r:id="rId11"/>
    <p:sldId id="284" r:id="rId12"/>
    <p:sldId id="285" r:id="rId13"/>
    <p:sldId id="260" r:id="rId14"/>
    <p:sldId id="274" r:id="rId15"/>
    <p:sldId id="261" r:id="rId16"/>
    <p:sldId id="262" r:id="rId17"/>
    <p:sldId id="263" r:id="rId18"/>
    <p:sldId id="268" r:id="rId19"/>
    <p:sldId id="275" r:id="rId20"/>
    <p:sldId id="264" r:id="rId21"/>
    <p:sldId id="286" r:id="rId22"/>
    <p:sldId id="280" r:id="rId23"/>
    <p:sldId id="278" r:id="rId24"/>
    <p:sldId id="279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2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6" Type="http://schemas.openxmlformats.org/officeDocument/2006/relationships/image" Target="../media/image31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5" Type="http://schemas.openxmlformats.org/officeDocument/2006/relationships/image" Target="../media/image3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43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12" Type="http://schemas.openxmlformats.org/officeDocument/2006/relationships/image" Target="../media/image42.wmf"/><Relationship Id="rId2" Type="http://schemas.openxmlformats.org/officeDocument/2006/relationships/image" Target="../media/image33.wmf"/><Relationship Id="rId16" Type="http://schemas.openxmlformats.org/officeDocument/2006/relationships/image" Target="../media/image46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1.wmf"/><Relationship Id="rId5" Type="http://schemas.openxmlformats.org/officeDocument/2006/relationships/image" Target="../media/image36.wmf"/><Relationship Id="rId15" Type="http://schemas.openxmlformats.org/officeDocument/2006/relationships/image" Target="../media/image45.wmf"/><Relationship Id="rId10" Type="http://schemas.openxmlformats.org/officeDocument/2006/relationships/image" Target="../media/image40.wmf"/><Relationship Id="rId4" Type="http://schemas.openxmlformats.org/officeDocument/2006/relationships/image" Target="../media/image35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13" Type="http://schemas.openxmlformats.org/officeDocument/2006/relationships/image" Target="../media/image59.wmf"/><Relationship Id="rId18" Type="http://schemas.openxmlformats.org/officeDocument/2006/relationships/image" Target="../media/image6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12" Type="http://schemas.openxmlformats.org/officeDocument/2006/relationships/image" Target="../media/image58.wmf"/><Relationship Id="rId17" Type="http://schemas.openxmlformats.org/officeDocument/2006/relationships/image" Target="../media/image63.wmf"/><Relationship Id="rId2" Type="http://schemas.openxmlformats.org/officeDocument/2006/relationships/image" Target="../media/image48.wmf"/><Relationship Id="rId16" Type="http://schemas.openxmlformats.org/officeDocument/2006/relationships/image" Target="../media/image62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11" Type="http://schemas.openxmlformats.org/officeDocument/2006/relationships/image" Target="../media/image57.wmf"/><Relationship Id="rId5" Type="http://schemas.openxmlformats.org/officeDocument/2006/relationships/image" Target="../media/image51.wmf"/><Relationship Id="rId15" Type="http://schemas.openxmlformats.org/officeDocument/2006/relationships/image" Target="../media/image61.wmf"/><Relationship Id="rId10" Type="http://schemas.openxmlformats.org/officeDocument/2006/relationships/image" Target="../media/image56.wmf"/><Relationship Id="rId19" Type="http://schemas.openxmlformats.org/officeDocument/2006/relationships/image" Target="../media/image65.wmf"/><Relationship Id="rId4" Type="http://schemas.openxmlformats.org/officeDocument/2006/relationships/image" Target="../media/image50.wmf"/><Relationship Id="rId9" Type="http://schemas.openxmlformats.org/officeDocument/2006/relationships/image" Target="../media/image55.wmf"/><Relationship Id="rId14" Type="http://schemas.openxmlformats.org/officeDocument/2006/relationships/image" Target="../media/image6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12" Type="http://schemas.openxmlformats.org/officeDocument/2006/relationships/image" Target="../media/image77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11" Type="http://schemas.openxmlformats.org/officeDocument/2006/relationships/image" Target="../media/image76.wmf"/><Relationship Id="rId5" Type="http://schemas.openxmlformats.org/officeDocument/2006/relationships/image" Target="../media/image70.wmf"/><Relationship Id="rId10" Type="http://schemas.openxmlformats.org/officeDocument/2006/relationships/image" Target="../media/image75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43357-79F9-499D-B487-C05656158BC4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502D5-B14B-4E04-A165-569046F3B82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1286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7CE43B28-7B9C-448B-9FD9-550FF54645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57CD58BC-3ADA-4764-A863-8A5DFC3485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949D3C3F-FA2E-4D64-BEAB-C67D44016F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770B53-4962-4EF6-8A05-938CD2DED8A8}" type="slidenum">
              <a:rPr lang="id-ID" altLang="en-US"/>
              <a:pPr>
                <a:spcBef>
                  <a:spcPct val="0"/>
                </a:spcBef>
              </a:pPr>
              <a:t>13</a:t>
            </a:fld>
            <a:endParaRPr lang="id-ID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DEFD354-4619-44E8-BDDA-FE72914B4EC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1150FA1-2046-410B-910A-A8D6D95E82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C6808D3-F190-4CDF-B135-DEE324297F6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184C699-DEE5-490C-A8E2-7AB9DCA8B0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B4E29-C973-400A-9C0F-7094CDEDC3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58942D-AF96-4046-97C8-8FF59EEBEE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CD898-1789-44F8-B5D9-155B84A14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8E7F3-3419-44C9-B19C-8FDB03F43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D11858-C41A-435E-A6C4-5784A387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766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56435-6522-4410-8062-1C556FEB1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DE06C-9CD9-4AA1-94FB-775175B906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6157C-2C0B-4AAD-A332-C7490972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447F3-C1E9-44F2-A421-70321EA1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8BC0B-8B33-4476-9FA7-0845D0B1A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73917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3DAF57-1DCF-4463-BDBE-94E6E25A05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1A933-E8BE-4DBC-8655-12FED138E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00718-90B4-4AD3-B1F2-BE24B50C9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94BAE-8717-45BE-B2B1-5C0502371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84EB7-C022-441F-A979-4DB859BE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3475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D9526-A162-465A-8B44-FB6A03A5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C4605-B829-458D-82A4-6B862ED2A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33408-E22A-40CB-A5D7-CD642E1B9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23CE4-5216-4863-9ECE-323D9CFEA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9404A-2671-44C4-9259-DA20DE167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557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68BBE-2ADE-4AAE-80FA-3C1C25E77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048E8-F6D0-4E65-8880-E20F0A5F6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C8010-F825-4277-B250-0F83BFD06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8FEB8-8046-4D31-9FC3-780EBB20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5D285-DDEA-41E6-9FDB-F22998D88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2619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9B664-D12E-4414-A838-749DA428D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EB98E-8C26-4496-BD84-22C4C62B1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C2AFD-1462-4FFE-824E-1D9BFAB18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69A61-1D21-4001-A37F-101A7F3F8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E48C5-AD5E-4E7B-BD7A-19AB2D3D3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6F8A93-DAA5-4C57-81E9-7D8642136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433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1FF4B-F2B1-4F07-8490-684A87813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E77DA-5BD2-4A26-8B58-9DF3AEDE4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0BE52-DBC0-4C52-89A8-D1412DDF2A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0AB9AA-966E-4EF5-864E-9F1CD2F5B5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B6C589-6D4C-4A00-8CE7-3FD3628625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D7D232-D0AE-4439-AE99-9F8AAA1F4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7588E3-125A-4284-AEB7-BF8E7E5D0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BD26CE-D61B-4A69-A88F-DC152AF9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6522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94D72-FFFB-4525-A16F-68186F8F7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D5AD2-8DC7-4AE7-8BF8-C5582E691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034214-20D6-4C8E-9121-A5AA933C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002AE-6423-4B2E-AB2F-B91A60A1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3501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A6873A-35BF-401C-B3B6-549B0FB8F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277433-E48E-4201-91C3-82D361E9F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119E4-75DE-460B-8CF8-238F408C9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342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27980-C8FB-4779-8FF0-0B184FABB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5610E8-8774-4ECD-A9EB-9F78B8376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0B94B2-D14B-4A8C-B418-7CDD9F67D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657722-2B9D-4CDC-B0AF-53D49E4B5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49B70E-8284-46D4-B75C-4D177889F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B5E7B-11BD-4924-BDED-65D93A53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5019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3777B-60AB-4B3D-9CBA-DE0922435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E2BF31-A299-40F6-BD6A-DB5B6DF5D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D6F2E3-34A6-4C33-BD1E-B561E33DD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D769C-004C-41B7-84CD-842AC3B4C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40653-BBF2-4291-A777-49A453079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34B62-7701-4C71-BD7A-8C6C5A1F1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457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D5AB58-19CA-4477-93FD-A11DE4C5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9B5E3-A92C-41E3-A8E3-792DC25BC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843C0-EA49-446E-B2DA-4DE5A523CF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A496E-AF43-4C18-8CFD-7212BE53C636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0BAC0-9A7D-4D72-8927-DA9C6522A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53FFC-E7C9-433F-A5BC-01B4184EFF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7A120-ABEF-4BA2-9641-8EDF1309D10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0717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73.wmf"/><Relationship Id="rId26" Type="http://schemas.openxmlformats.org/officeDocument/2006/relationships/image" Target="../media/image77.wmf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6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0.wmf"/><Relationship Id="rId17" Type="http://schemas.openxmlformats.org/officeDocument/2006/relationships/oleObject" Target="../embeddings/oleObject74.bin"/><Relationship Id="rId25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2.wmf"/><Relationship Id="rId20" Type="http://schemas.openxmlformats.org/officeDocument/2006/relationships/image" Target="../media/image7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71.bin"/><Relationship Id="rId24" Type="http://schemas.openxmlformats.org/officeDocument/2006/relationships/image" Target="../media/image76.wmf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23" Type="http://schemas.openxmlformats.org/officeDocument/2006/relationships/oleObject" Target="../embeddings/oleObject77.bin"/><Relationship Id="rId10" Type="http://schemas.openxmlformats.org/officeDocument/2006/relationships/image" Target="../media/image69.wmf"/><Relationship Id="rId19" Type="http://schemas.openxmlformats.org/officeDocument/2006/relationships/oleObject" Target="../embeddings/oleObject75.bin"/><Relationship Id="rId4" Type="http://schemas.openxmlformats.org/officeDocument/2006/relationships/image" Target="../media/image66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1.wmf"/><Relationship Id="rId22" Type="http://schemas.openxmlformats.org/officeDocument/2006/relationships/image" Target="../media/image7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7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1.wmf"/><Relationship Id="rId5" Type="http://schemas.openxmlformats.org/officeDocument/2006/relationships/oleObject" Target="../embeddings/oleObject82.bin"/><Relationship Id="rId4" Type="http://schemas.openxmlformats.org/officeDocument/2006/relationships/image" Target="../media/image8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2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8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84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8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3.wmf"/><Relationship Id="rId26" Type="http://schemas.openxmlformats.org/officeDocument/2006/relationships/image" Target="../media/image27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34" Type="http://schemas.openxmlformats.org/officeDocument/2006/relationships/image" Target="../media/image31.wmf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3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29" Type="http://schemas.openxmlformats.org/officeDocument/2006/relationships/oleObject" Target="../embeddings/oleObject28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6.wmf"/><Relationship Id="rId32" Type="http://schemas.openxmlformats.org/officeDocument/2006/relationships/image" Target="../media/image30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28.wmf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3.bin"/><Relationship Id="rId31" Type="http://schemas.openxmlformats.org/officeDocument/2006/relationships/oleObject" Target="../embeddings/oleObject29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Relationship Id="rId27" Type="http://schemas.openxmlformats.org/officeDocument/2006/relationships/oleObject" Target="../embeddings/oleObject27.bin"/><Relationship Id="rId30" Type="http://schemas.openxmlformats.org/officeDocument/2006/relationships/image" Target="../media/image29.wmf"/><Relationship Id="rId8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6.bin"/><Relationship Id="rId18" Type="http://schemas.openxmlformats.org/officeDocument/2006/relationships/image" Target="../media/image24.wmf"/><Relationship Id="rId26" Type="http://schemas.openxmlformats.org/officeDocument/2006/relationships/image" Target="../media/image42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34" Type="http://schemas.openxmlformats.org/officeDocument/2006/relationships/image" Target="../media/image46.wmf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33" Type="http://schemas.openxmlformats.org/officeDocument/2006/relationships/oleObject" Target="../embeddings/oleObject46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8.wmf"/><Relationship Id="rId20" Type="http://schemas.openxmlformats.org/officeDocument/2006/relationships/image" Target="../media/image39.wmf"/><Relationship Id="rId29" Type="http://schemas.openxmlformats.org/officeDocument/2006/relationships/oleObject" Target="../embeddings/oleObject44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41.wmf"/><Relationship Id="rId32" Type="http://schemas.openxmlformats.org/officeDocument/2006/relationships/image" Target="../media/image45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28" Type="http://schemas.openxmlformats.org/officeDocument/2006/relationships/image" Target="../media/image43.wmf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39.bin"/><Relationship Id="rId31" Type="http://schemas.openxmlformats.org/officeDocument/2006/relationships/oleObject" Target="../embeddings/oleObject45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7.wmf"/><Relationship Id="rId22" Type="http://schemas.openxmlformats.org/officeDocument/2006/relationships/image" Target="../media/image40.wmf"/><Relationship Id="rId27" Type="http://schemas.openxmlformats.org/officeDocument/2006/relationships/oleObject" Target="../embeddings/oleObject43.bin"/><Relationship Id="rId30" Type="http://schemas.openxmlformats.org/officeDocument/2006/relationships/image" Target="../media/image44.wmf"/><Relationship Id="rId8" Type="http://schemas.openxmlformats.org/officeDocument/2006/relationships/image" Target="../media/image34.wmf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2.bin"/><Relationship Id="rId18" Type="http://schemas.openxmlformats.org/officeDocument/2006/relationships/image" Target="../media/image54.wmf"/><Relationship Id="rId26" Type="http://schemas.openxmlformats.org/officeDocument/2006/relationships/oleObject" Target="../embeddings/oleObject59.bin"/><Relationship Id="rId39" Type="http://schemas.openxmlformats.org/officeDocument/2006/relationships/image" Target="../media/image64.wmf"/><Relationship Id="rId21" Type="http://schemas.openxmlformats.org/officeDocument/2006/relationships/oleObject" Target="../embeddings/oleObject56.bin"/><Relationship Id="rId34" Type="http://schemas.openxmlformats.org/officeDocument/2006/relationships/oleObject" Target="../embeddings/oleObject63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3.wmf"/><Relationship Id="rId20" Type="http://schemas.openxmlformats.org/officeDocument/2006/relationships/image" Target="../media/image55.wmf"/><Relationship Id="rId29" Type="http://schemas.openxmlformats.org/officeDocument/2006/relationships/image" Target="../media/image59.wmf"/><Relationship Id="rId41" Type="http://schemas.openxmlformats.org/officeDocument/2006/relationships/image" Target="../media/image6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1.bin"/><Relationship Id="rId24" Type="http://schemas.openxmlformats.org/officeDocument/2006/relationships/image" Target="../media/image57.wmf"/><Relationship Id="rId32" Type="http://schemas.openxmlformats.org/officeDocument/2006/relationships/oleObject" Target="../embeddings/oleObject62.bin"/><Relationship Id="rId37" Type="http://schemas.openxmlformats.org/officeDocument/2006/relationships/image" Target="../media/image63.wmf"/><Relationship Id="rId40" Type="http://schemas.openxmlformats.org/officeDocument/2006/relationships/oleObject" Target="../embeddings/oleObject66.bin"/><Relationship Id="rId5" Type="http://schemas.openxmlformats.org/officeDocument/2006/relationships/oleObject" Target="../embeddings/oleObject48.bin"/><Relationship Id="rId15" Type="http://schemas.openxmlformats.org/officeDocument/2006/relationships/oleObject" Target="../embeddings/oleObject53.bin"/><Relationship Id="rId23" Type="http://schemas.openxmlformats.org/officeDocument/2006/relationships/oleObject" Target="../embeddings/oleObject57.bin"/><Relationship Id="rId28" Type="http://schemas.openxmlformats.org/officeDocument/2006/relationships/oleObject" Target="../embeddings/oleObject60.bin"/><Relationship Id="rId36" Type="http://schemas.openxmlformats.org/officeDocument/2006/relationships/oleObject" Target="../embeddings/oleObject64.bin"/><Relationship Id="rId10" Type="http://schemas.openxmlformats.org/officeDocument/2006/relationships/image" Target="../media/image50.wmf"/><Relationship Id="rId19" Type="http://schemas.openxmlformats.org/officeDocument/2006/relationships/oleObject" Target="../embeddings/oleObject55.bin"/><Relationship Id="rId31" Type="http://schemas.openxmlformats.org/officeDocument/2006/relationships/image" Target="../media/image6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0.bin"/><Relationship Id="rId14" Type="http://schemas.openxmlformats.org/officeDocument/2006/relationships/image" Target="../media/image52.wmf"/><Relationship Id="rId22" Type="http://schemas.openxmlformats.org/officeDocument/2006/relationships/image" Target="../media/image56.wmf"/><Relationship Id="rId27" Type="http://schemas.openxmlformats.org/officeDocument/2006/relationships/image" Target="../media/image58.wmf"/><Relationship Id="rId30" Type="http://schemas.openxmlformats.org/officeDocument/2006/relationships/oleObject" Target="../embeddings/oleObject61.bin"/><Relationship Id="rId35" Type="http://schemas.openxmlformats.org/officeDocument/2006/relationships/image" Target="../media/image62.wmf"/><Relationship Id="rId8" Type="http://schemas.openxmlformats.org/officeDocument/2006/relationships/image" Target="../media/image49.wmf"/><Relationship Id="rId3" Type="http://schemas.openxmlformats.org/officeDocument/2006/relationships/oleObject" Target="../embeddings/oleObject47.bin"/><Relationship Id="rId12" Type="http://schemas.openxmlformats.org/officeDocument/2006/relationships/image" Target="../media/image51.wmf"/><Relationship Id="rId17" Type="http://schemas.openxmlformats.org/officeDocument/2006/relationships/oleObject" Target="../embeddings/oleObject54.bin"/><Relationship Id="rId25" Type="http://schemas.openxmlformats.org/officeDocument/2006/relationships/oleObject" Target="../embeddings/oleObject58.bin"/><Relationship Id="rId33" Type="http://schemas.openxmlformats.org/officeDocument/2006/relationships/image" Target="../media/image61.wmf"/><Relationship Id="rId38" Type="http://schemas.openxmlformats.org/officeDocument/2006/relationships/oleObject" Target="../embeddings/oleObject6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34655-1F49-42FA-B471-E11A726BB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4200" y="2438400"/>
            <a:ext cx="5715000" cy="1295400"/>
          </a:xfrm>
          <a:ln>
            <a:miter lim="800000"/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8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Suku</a:t>
            </a:r>
            <a:r>
              <a:rPr lang="en-US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 </a:t>
            </a:r>
            <a:r>
              <a:rPr lang="en-US" sz="8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  <a:reflection blurRad="6350" stA="60000" endA="900" endPos="58000" dir="5400000" sy="-100000" algn="bl" rotWithShape="0"/>
                </a:effectLst>
              </a:rPr>
              <a:t>Banyak</a:t>
            </a:r>
            <a:endParaRPr lang="id-ID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D5682C3-1767-4B11-B7B5-9397206CB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304801"/>
            <a:ext cx="2660650" cy="646113"/>
          </a:xfrm>
        </p:spPr>
        <p:txBody>
          <a:bodyPr/>
          <a:lstStyle/>
          <a:p>
            <a:r>
              <a:rPr lang="en-US" altLang="en-US" sz="3600" b="1" u="sng"/>
              <a:t>Contoh 4</a:t>
            </a:r>
          </a:p>
        </p:txBody>
      </p:sp>
      <p:graphicFrame>
        <p:nvGraphicFramePr>
          <p:cNvPr id="100355" name="Object 3">
            <a:extLst>
              <a:ext uri="{FF2B5EF4-FFF2-40B4-BE49-F238E27FC236}">
                <a16:creationId xmlns:a16="http://schemas.microsoft.com/office/drawing/2014/main" id="{F31AA6E6-A1DA-48CA-B848-10A422C536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48125" y="838201"/>
          <a:ext cx="3721100" cy="120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1371600" imgH="444500" progId="Equation.3">
                  <p:embed/>
                </p:oleObj>
              </mc:Choice>
              <mc:Fallback>
                <p:oleObj name="Equation" r:id="rId3" imgW="1371600" imgH="444500" progId="Equation.3">
                  <p:embed/>
                  <p:pic>
                    <p:nvPicPr>
                      <p:cNvPr id="100355" name="Object 3">
                        <a:extLst>
                          <a:ext uri="{FF2B5EF4-FFF2-40B4-BE49-F238E27FC236}">
                            <a16:creationId xmlns:a16="http://schemas.microsoft.com/office/drawing/2014/main" id="{F31AA6E6-A1DA-48CA-B848-10A422C536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125" y="838201"/>
                        <a:ext cx="3721100" cy="120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6" name="Object 4">
            <a:extLst>
              <a:ext uri="{FF2B5EF4-FFF2-40B4-BE49-F238E27FC236}">
                <a16:creationId xmlns:a16="http://schemas.microsoft.com/office/drawing/2014/main" id="{6C50F121-8B89-41A8-91CE-0F99A0C7A4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505076"/>
          <a:ext cx="58229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2146300" imgH="330200" progId="Equation.3">
                  <p:embed/>
                </p:oleObj>
              </mc:Choice>
              <mc:Fallback>
                <p:oleObj name="Equation" r:id="rId5" imgW="2146300" imgH="330200" progId="Equation.3">
                  <p:embed/>
                  <p:pic>
                    <p:nvPicPr>
                      <p:cNvPr id="100356" name="Object 4">
                        <a:extLst>
                          <a:ext uri="{FF2B5EF4-FFF2-40B4-BE49-F238E27FC236}">
                            <a16:creationId xmlns:a16="http://schemas.microsoft.com/office/drawing/2014/main" id="{6C50F121-8B89-41A8-91CE-0F99A0C7A4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505076"/>
                        <a:ext cx="582295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7" name="Object 5">
            <a:extLst>
              <a:ext uri="{FF2B5EF4-FFF2-40B4-BE49-F238E27FC236}">
                <a16:creationId xmlns:a16="http://schemas.microsoft.com/office/drawing/2014/main" id="{C61BD6A0-C11A-43E3-B85B-D0B30A0121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32576" y="2200276"/>
          <a:ext cx="54927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203024" imgH="203024" progId="Equation.3">
                  <p:embed/>
                </p:oleObj>
              </mc:Choice>
              <mc:Fallback>
                <p:oleObj name="Equation" r:id="rId7" imgW="203024" imgH="203024" progId="Equation.3">
                  <p:embed/>
                  <p:pic>
                    <p:nvPicPr>
                      <p:cNvPr id="100357" name="Object 5">
                        <a:extLst>
                          <a:ext uri="{FF2B5EF4-FFF2-40B4-BE49-F238E27FC236}">
                            <a16:creationId xmlns:a16="http://schemas.microsoft.com/office/drawing/2014/main" id="{C61BD6A0-C11A-43E3-B85B-D0B30A0121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2576" y="2200276"/>
                        <a:ext cx="549275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8" name="Object 6">
            <a:extLst>
              <a:ext uri="{FF2B5EF4-FFF2-40B4-BE49-F238E27FC236}">
                <a16:creationId xmlns:a16="http://schemas.microsoft.com/office/drawing/2014/main" id="{C66C371A-8B3E-4573-AB86-84E4C38777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7975" y="3190876"/>
          <a:ext cx="30607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1130300" imgH="228600" progId="Equation.3">
                  <p:embed/>
                </p:oleObj>
              </mc:Choice>
              <mc:Fallback>
                <p:oleObj name="Equation" r:id="rId9" imgW="1130300" imgH="228600" progId="Equation.3">
                  <p:embed/>
                  <p:pic>
                    <p:nvPicPr>
                      <p:cNvPr id="100358" name="Object 6">
                        <a:extLst>
                          <a:ext uri="{FF2B5EF4-FFF2-40B4-BE49-F238E27FC236}">
                            <a16:creationId xmlns:a16="http://schemas.microsoft.com/office/drawing/2014/main" id="{C66C371A-8B3E-4573-AB86-84E4C38777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7975" y="3190876"/>
                        <a:ext cx="306070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59" name="Line 7">
            <a:extLst>
              <a:ext uri="{FF2B5EF4-FFF2-40B4-BE49-F238E27FC236}">
                <a16:creationId xmlns:a16="http://schemas.microsoft.com/office/drawing/2014/main" id="{F0AB25AA-ACDE-4E15-853D-25EC63DBC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4175" y="3876675"/>
            <a:ext cx="2895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100360" name="Object 8">
            <a:extLst>
              <a:ext uri="{FF2B5EF4-FFF2-40B4-BE49-F238E27FC236}">
                <a16:creationId xmlns:a16="http://schemas.microsoft.com/office/drawing/2014/main" id="{A394394A-7368-4CD3-82BD-AE505C0EDD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3376" y="3800476"/>
          <a:ext cx="7223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1" imgW="266584" imgH="228501" progId="Equation.3">
                  <p:embed/>
                </p:oleObj>
              </mc:Choice>
              <mc:Fallback>
                <p:oleObj name="Equation" r:id="rId11" imgW="266584" imgH="228501" progId="Equation.3">
                  <p:embed/>
                  <p:pic>
                    <p:nvPicPr>
                      <p:cNvPr id="100360" name="Object 8">
                        <a:extLst>
                          <a:ext uri="{FF2B5EF4-FFF2-40B4-BE49-F238E27FC236}">
                            <a16:creationId xmlns:a16="http://schemas.microsoft.com/office/drawing/2014/main" id="{A394394A-7368-4CD3-82BD-AE505C0EDD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76" y="3800476"/>
                        <a:ext cx="722313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1" name="Object 9">
            <a:extLst>
              <a:ext uri="{FF2B5EF4-FFF2-40B4-BE49-F238E27FC236}">
                <a16:creationId xmlns:a16="http://schemas.microsoft.com/office/drawing/2014/main" id="{41AB9D33-053B-4BA5-857E-2A430CBACD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9176" y="3876676"/>
          <a:ext cx="10652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3" imgW="393529" imgH="203112" progId="Equation.3">
                  <p:embed/>
                </p:oleObj>
              </mc:Choice>
              <mc:Fallback>
                <p:oleObj name="Equation" r:id="rId13" imgW="393529" imgH="203112" progId="Equation.3">
                  <p:embed/>
                  <p:pic>
                    <p:nvPicPr>
                      <p:cNvPr id="100361" name="Object 9">
                        <a:extLst>
                          <a:ext uri="{FF2B5EF4-FFF2-40B4-BE49-F238E27FC236}">
                            <a16:creationId xmlns:a16="http://schemas.microsoft.com/office/drawing/2014/main" id="{41AB9D33-053B-4BA5-857E-2A430CBACD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9176" y="3876676"/>
                        <a:ext cx="106521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2" name="Object 10">
            <a:extLst>
              <a:ext uri="{FF2B5EF4-FFF2-40B4-BE49-F238E27FC236}">
                <a16:creationId xmlns:a16="http://schemas.microsoft.com/office/drawing/2014/main" id="{7E039D64-43B5-4D0C-953B-BB0A6F08C2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5976" y="2200276"/>
          <a:ext cx="6524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5" imgW="241091" imgH="164957" progId="Equation.3">
                  <p:embed/>
                </p:oleObj>
              </mc:Choice>
              <mc:Fallback>
                <p:oleObj name="Equation" r:id="rId15" imgW="241091" imgH="164957" progId="Equation.3">
                  <p:embed/>
                  <p:pic>
                    <p:nvPicPr>
                      <p:cNvPr id="100362" name="Object 10">
                        <a:extLst>
                          <a:ext uri="{FF2B5EF4-FFF2-40B4-BE49-F238E27FC236}">
                            <a16:creationId xmlns:a16="http://schemas.microsoft.com/office/drawing/2014/main" id="{7E039D64-43B5-4D0C-953B-BB0A6F08C2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5976" y="2200276"/>
                        <a:ext cx="6524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3" name="Object 11">
            <a:extLst>
              <a:ext uri="{FF2B5EF4-FFF2-40B4-BE49-F238E27FC236}">
                <a16:creationId xmlns:a16="http://schemas.microsoft.com/office/drawing/2014/main" id="{E6B646B0-B6FA-453A-AFE6-426E173C0F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13376" y="4333876"/>
          <a:ext cx="230346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7" imgW="850900" imgH="228600" progId="Equation.3">
                  <p:embed/>
                </p:oleObj>
              </mc:Choice>
              <mc:Fallback>
                <p:oleObj name="Equation" r:id="rId17" imgW="850900" imgH="228600" progId="Equation.3">
                  <p:embed/>
                  <p:pic>
                    <p:nvPicPr>
                      <p:cNvPr id="100363" name="Object 11">
                        <a:extLst>
                          <a:ext uri="{FF2B5EF4-FFF2-40B4-BE49-F238E27FC236}">
                            <a16:creationId xmlns:a16="http://schemas.microsoft.com/office/drawing/2014/main" id="{E6B646B0-B6FA-453A-AFE6-426E173C0F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76" y="4333876"/>
                        <a:ext cx="2303463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4" name="Line 12">
            <a:extLst>
              <a:ext uri="{FF2B5EF4-FFF2-40B4-BE49-F238E27FC236}">
                <a16:creationId xmlns:a16="http://schemas.microsoft.com/office/drawing/2014/main" id="{A4F9E207-61A1-4D3D-8B2E-1E07D1658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3375" y="4867275"/>
            <a:ext cx="2438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100365" name="Object 13">
            <a:extLst>
              <a:ext uri="{FF2B5EF4-FFF2-40B4-BE49-F238E27FC236}">
                <a16:creationId xmlns:a16="http://schemas.microsoft.com/office/drawing/2014/main" id="{7837CEBB-1AB6-4D38-9002-AC72899818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3575" y="4867276"/>
          <a:ext cx="75565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9" imgW="279279" imgH="165028" progId="Equation.3">
                  <p:embed/>
                </p:oleObj>
              </mc:Choice>
              <mc:Fallback>
                <p:oleObj name="Equation" r:id="rId19" imgW="279279" imgH="165028" progId="Equation.3">
                  <p:embed/>
                  <p:pic>
                    <p:nvPicPr>
                      <p:cNvPr id="100365" name="Object 13">
                        <a:extLst>
                          <a:ext uri="{FF2B5EF4-FFF2-40B4-BE49-F238E27FC236}">
                            <a16:creationId xmlns:a16="http://schemas.microsoft.com/office/drawing/2014/main" id="{7837CEBB-1AB6-4D38-9002-AC72899818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3575" y="4867276"/>
                        <a:ext cx="75565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6" name="Object 14">
            <a:extLst>
              <a:ext uri="{FF2B5EF4-FFF2-40B4-BE49-F238E27FC236}">
                <a16:creationId xmlns:a16="http://schemas.microsoft.com/office/drawing/2014/main" id="{965B0709-716C-40A4-A2AF-5AE20D7223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9175" y="4867276"/>
          <a:ext cx="1030288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1" imgW="380835" imgH="203112" progId="Equation.3">
                  <p:embed/>
                </p:oleObj>
              </mc:Choice>
              <mc:Fallback>
                <p:oleObj name="Equation" r:id="rId21" imgW="380835" imgH="203112" progId="Equation.3">
                  <p:embed/>
                  <p:pic>
                    <p:nvPicPr>
                      <p:cNvPr id="100366" name="Object 14">
                        <a:extLst>
                          <a:ext uri="{FF2B5EF4-FFF2-40B4-BE49-F238E27FC236}">
                            <a16:creationId xmlns:a16="http://schemas.microsoft.com/office/drawing/2014/main" id="{965B0709-716C-40A4-A2AF-5AE20D7223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9175" y="4867276"/>
                        <a:ext cx="1030288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7" name="Object 15">
            <a:extLst>
              <a:ext uri="{FF2B5EF4-FFF2-40B4-BE49-F238E27FC236}">
                <a16:creationId xmlns:a16="http://schemas.microsoft.com/office/drawing/2014/main" id="{4420D17A-95DA-43AF-9236-A4FE4943D27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89776" y="3876675"/>
          <a:ext cx="6524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3" imgW="241091" imgH="177646" progId="Equation.3">
                  <p:embed/>
                </p:oleObj>
              </mc:Choice>
              <mc:Fallback>
                <p:oleObj name="Equation" r:id="rId23" imgW="241091" imgH="177646" progId="Equation.3">
                  <p:embed/>
                  <p:pic>
                    <p:nvPicPr>
                      <p:cNvPr id="100367" name="Object 15">
                        <a:extLst>
                          <a:ext uri="{FF2B5EF4-FFF2-40B4-BE49-F238E27FC236}">
                            <a16:creationId xmlns:a16="http://schemas.microsoft.com/office/drawing/2014/main" id="{4420D17A-95DA-43AF-9236-A4FE4943D2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9776" y="3876675"/>
                        <a:ext cx="6524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68" name="Object 16">
            <a:extLst>
              <a:ext uri="{FF2B5EF4-FFF2-40B4-BE49-F238E27FC236}">
                <a16:creationId xmlns:a16="http://schemas.microsoft.com/office/drawing/2014/main" id="{F5C89AE6-4197-43B5-B4C5-02D02E9C65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2401" y="1895475"/>
          <a:ext cx="2474913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5" imgW="914400" imgH="419100" progId="Equation.3">
                  <p:embed/>
                </p:oleObj>
              </mc:Choice>
              <mc:Fallback>
                <p:oleObj name="Equation" r:id="rId25" imgW="914400" imgH="419100" progId="Equation.3">
                  <p:embed/>
                  <p:pic>
                    <p:nvPicPr>
                      <p:cNvPr id="100368" name="Object 16">
                        <a:extLst>
                          <a:ext uri="{FF2B5EF4-FFF2-40B4-BE49-F238E27FC236}">
                            <a16:creationId xmlns:a16="http://schemas.microsoft.com/office/drawing/2014/main" id="{F5C89AE6-4197-43B5-B4C5-02D02E9C65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2401" y="1895475"/>
                        <a:ext cx="2474913" cy="113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9" name="Rectangle 17">
            <a:extLst>
              <a:ext uri="{FF2B5EF4-FFF2-40B4-BE49-F238E27FC236}">
                <a16:creationId xmlns:a16="http://schemas.microsoft.com/office/drawing/2014/main" id="{98A50B14-B1F3-446E-BB5A-221CEEC04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1905001"/>
            <a:ext cx="3810000" cy="105727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0370" name="Line 18">
            <a:extLst>
              <a:ext uri="{FF2B5EF4-FFF2-40B4-BE49-F238E27FC236}">
                <a16:creationId xmlns:a16="http://schemas.microsoft.com/office/drawing/2014/main" id="{91F94F6D-46DA-4C9B-A49B-9EF9CC6204D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3175" y="319087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0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0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25721EAD-95A8-4625-8FFB-74AC2053D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53000"/>
          </a:xfrm>
        </p:spPr>
        <p:txBody>
          <a:bodyPr/>
          <a:lstStyle/>
          <a:p>
            <a:pPr>
              <a:buFontTx/>
              <a:buNone/>
            </a:pPr>
            <a:r>
              <a:rPr lang="id-ID" altLang="en-US"/>
              <a:t>x</a:t>
            </a:r>
            <a:r>
              <a:rPr lang="id-ID" altLang="en-US" baseline="30000"/>
              <a:t>4</a:t>
            </a:r>
            <a:r>
              <a:rPr lang="id-ID" altLang="en-US"/>
              <a:t>+x</a:t>
            </a:r>
            <a:r>
              <a:rPr lang="id-ID" altLang="en-US" baseline="30000"/>
              <a:t>2</a:t>
            </a:r>
            <a:r>
              <a:rPr lang="id-ID" altLang="en-US"/>
              <a:t>+1 = (x+1) (ax</a:t>
            </a:r>
            <a:r>
              <a:rPr lang="id-ID" altLang="en-US" baseline="30000"/>
              <a:t>3</a:t>
            </a:r>
            <a:r>
              <a:rPr lang="id-ID" altLang="en-US"/>
              <a:t>+bx</a:t>
            </a:r>
            <a:r>
              <a:rPr lang="id-ID" altLang="en-US" baseline="30000"/>
              <a:t>2</a:t>
            </a:r>
            <a:r>
              <a:rPr lang="id-ID" altLang="en-US"/>
              <a:t>+cx+d) + e</a:t>
            </a:r>
          </a:p>
          <a:p>
            <a:pPr>
              <a:buFontTx/>
              <a:buNone/>
            </a:pPr>
            <a:r>
              <a:rPr lang="id-ID" altLang="en-US"/>
              <a:t>Persamaan koefisien ruas kiri dan kanan :</a:t>
            </a:r>
          </a:p>
          <a:p>
            <a:pPr>
              <a:buFontTx/>
              <a:buNone/>
            </a:pPr>
            <a:r>
              <a:rPr lang="id-ID" altLang="en-US"/>
              <a:t>x</a:t>
            </a:r>
            <a:r>
              <a:rPr lang="id-ID" altLang="en-US" baseline="30000"/>
              <a:t>4</a:t>
            </a:r>
            <a:r>
              <a:rPr lang="id-ID" altLang="en-US"/>
              <a:t> : 1 = a</a:t>
            </a:r>
          </a:p>
          <a:p>
            <a:pPr>
              <a:buFontTx/>
              <a:buNone/>
            </a:pPr>
            <a:r>
              <a:rPr lang="id-ID" altLang="en-US"/>
              <a:t>x</a:t>
            </a:r>
            <a:r>
              <a:rPr lang="id-ID" altLang="en-US" baseline="30000"/>
              <a:t>3</a:t>
            </a:r>
            <a:r>
              <a:rPr lang="id-ID" altLang="en-US"/>
              <a:t> : 0 = b + a ; didapat b = -1</a:t>
            </a:r>
          </a:p>
          <a:p>
            <a:pPr>
              <a:buFontTx/>
              <a:buNone/>
            </a:pPr>
            <a:r>
              <a:rPr lang="id-ID" altLang="en-US"/>
              <a:t>x</a:t>
            </a:r>
            <a:r>
              <a:rPr lang="id-ID" altLang="en-US" baseline="30000"/>
              <a:t>2</a:t>
            </a:r>
            <a:r>
              <a:rPr lang="id-ID" altLang="en-US"/>
              <a:t> : 1 = c + b ; didapat c = 2</a:t>
            </a:r>
          </a:p>
          <a:p>
            <a:pPr>
              <a:buFontTx/>
              <a:buNone/>
            </a:pPr>
            <a:r>
              <a:rPr lang="id-ID" altLang="en-US"/>
              <a:t>x</a:t>
            </a:r>
            <a:r>
              <a:rPr lang="id-ID" altLang="en-US" baseline="30000"/>
              <a:t>1</a:t>
            </a:r>
            <a:r>
              <a:rPr lang="id-ID" altLang="en-US"/>
              <a:t> : 0 = d + c ; didapat d = -2</a:t>
            </a:r>
          </a:p>
          <a:p>
            <a:pPr>
              <a:buFontTx/>
              <a:buNone/>
            </a:pPr>
            <a:r>
              <a:rPr lang="id-ID" altLang="en-US"/>
              <a:t>x</a:t>
            </a:r>
            <a:r>
              <a:rPr lang="id-ID" altLang="en-US" baseline="30000"/>
              <a:t>0</a:t>
            </a:r>
            <a:r>
              <a:rPr lang="id-ID" altLang="en-US"/>
              <a:t> : 1 = d + e ; didapat e = 3</a:t>
            </a:r>
          </a:p>
          <a:p>
            <a:pPr>
              <a:buFontTx/>
              <a:buNone/>
            </a:pPr>
            <a:r>
              <a:rPr lang="id-ID" altLang="en-US"/>
              <a:t>Jadi  x</a:t>
            </a:r>
            <a:r>
              <a:rPr lang="id-ID" altLang="en-US" baseline="30000"/>
              <a:t>4</a:t>
            </a:r>
            <a:r>
              <a:rPr lang="id-ID" altLang="en-US"/>
              <a:t>+x</a:t>
            </a:r>
            <a:r>
              <a:rPr lang="id-ID" altLang="en-US" baseline="30000"/>
              <a:t>2</a:t>
            </a:r>
            <a:r>
              <a:rPr lang="id-ID" altLang="en-US"/>
              <a:t>+1 = (x+1) (x</a:t>
            </a:r>
            <a:r>
              <a:rPr lang="id-ID" altLang="en-US" baseline="30000"/>
              <a:t>3</a:t>
            </a:r>
            <a:r>
              <a:rPr lang="id-ID" altLang="en-US"/>
              <a:t>-x</a:t>
            </a:r>
            <a:r>
              <a:rPr lang="id-ID" altLang="en-US" baseline="30000"/>
              <a:t>2</a:t>
            </a:r>
            <a:r>
              <a:rPr lang="id-ID" altLang="en-US"/>
              <a:t>+2x-2) + 3</a:t>
            </a:r>
          </a:p>
          <a:p>
            <a:pPr>
              <a:buFontTx/>
              <a:buNone/>
            </a:pPr>
            <a:endParaRPr lang="id-ID" altLang="en-US"/>
          </a:p>
        </p:txBody>
      </p:sp>
      <p:sp>
        <p:nvSpPr>
          <p:cNvPr id="20483" name="Rectangle 30">
            <a:extLst>
              <a:ext uri="{FF2B5EF4-FFF2-40B4-BE49-F238E27FC236}">
                <a16:creationId xmlns:a16="http://schemas.microsoft.com/office/drawing/2014/main" id="{6AF815B9-0415-4235-AE36-BB8AECAD3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u="sng"/>
              <a:t>Contoh </a:t>
            </a:r>
            <a:r>
              <a:rPr lang="id-ID" altLang="en-US" sz="3600" b="1" u="sng"/>
              <a:t>5 ( Identitas ) :</a:t>
            </a:r>
            <a:endParaRPr lang="en-US" altLang="en-US" sz="3600" b="1" u="sn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257088A5-8DD0-44D7-955B-E0FB9F1DA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782762"/>
          </a:xfrm>
        </p:spPr>
        <p:txBody>
          <a:bodyPr>
            <a:normAutofit fontScale="90000"/>
          </a:bodyPr>
          <a:lstStyle/>
          <a:p>
            <a:br>
              <a:rPr lang="id-ID" altLang="en-US" b="1" u="sng"/>
            </a:br>
            <a:r>
              <a:rPr lang="en-US" altLang="en-US" b="1" u="sng"/>
              <a:t>Contoh </a:t>
            </a:r>
            <a:r>
              <a:rPr lang="id-ID" altLang="en-US" b="1" u="sng"/>
              <a:t>6 ( Horner ) :</a:t>
            </a:r>
            <a:br>
              <a:rPr lang="id-ID" altLang="en-US" b="1" u="sng"/>
            </a:br>
            <a:r>
              <a:rPr lang="id-ID" altLang="en-US"/>
              <a:t> x</a:t>
            </a:r>
            <a:r>
              <a:rPr lang="id-ID" altLang="en-US" baseline="30000"/>
              <a:t>4</a:t>
            </a:r>
            <a:r>
              <a:rPr lang="id-ID" altLang="en-US"/>
              <a:t>+x</a:t>
            </a:r>
            <a:r>
              <a:rPr lang="id-ID" altLang="en-US" baseline="30000"/>
              <a:t>2</a:t>
            </a:r>
            <a:r>
              <a:rPr lang="id-ID" altLang="en-US"/>
              <a:t>+1 : (x+1) = x</a:t>
            </a:r>
            <a:r>
              <a:rPr lang="id-ID" altLang="en-US" baseline="30000"/>
              <a:t>3</a:t>
            </a:r>
            <a:r>
              <a:rPr lang="id-ID" altLang="en-US"/>
              <a:t>-x</a:t>
            </a:r>
            <a:r>
              <a:rPr lang="id-ID" altLang="en-US" baseline="30000"/>
              <a:t>2</a:t>
            </a:r>
            <a:r>
              <a:rPr lang="id-ID" altLang="en-US"/>
              <a:t>+2x-2 + (3)</a:t>
            </a:r>
            <a:br>
              <a:rPr lang="id-ID" altLang="en-US" b="1" u="sng"/>
            </a:br>
            <a:endParaRPr lang="en-US" altLang="en-US"/>
          </a:p>
        </p:txBody>
      </p:sp>
      <p:grpSp>
        <p:nvGrpSpPr>
          <p:cNvPr id="21507" name="Group 16">
            <a:extLst>
              <a:ext uri="{FF2B5EF4-FFF2-40B4-BE49-F238E27FC236}">
                <a16:creationId xmlns:a16="http://schemas.microsoft.com/office/drawing/2014/main" id="{B6264D65-7CF5-48F2-80BC-2C019D430154}"/>
              </a:ext>
            </a:extLst>
          </p:cNvPr>
          <p:cNvGrpSpPr>
            <a:grpSpLocks noGrp="1"/>
          </p:cNvGrpSpPr>
          <p:nvPr/>
        </p:nvGrpSpPr>
        <p:grpSpPr bwMode="auto">
          <a:xfrm>
            <a:off x="1905000" y="2286001"/>
            <a:ext cx="8305800" cy="3154363"/>
            <a:chOff x="990600" y="2956432"/>
            <a:chExt cx="7543800" cy="777368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7F7C18C5-C420-4DFF-AA93-7F095D882085}"/>
                </a:ext>
              </a:extLst>
            </p:cNvPr>
            <p:cNvCxnSpPr/>
            <p:nvPr/>
          </p:nvCxnSpPr>
          <p:spPr>
            <a:xfrm>
              <a:off x="990600" y="3429425"/>
              <a:ext cx="7543800" cy="11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8FDDC13-33F8-435B-9C7E-9B6D72065BD6}"/>
                </a:ext>
              </a:extLst>
            </p:cNvPr>
            <p:cNvCxnSpPr/>
            <p:nvPr/>
          </p:nvCxnSpPr>
          <p:spPr>
            <a:xfrm rot="5400000">
              <a:off x="1002032" y="3325651"/>
              <a:ext cx="777368" cy="38931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019B405-2EA6-44CC-91C2-AFD3B65B28E8}"/>
              </a:ext>
            </a:extLst>
          </p:cNvPr>
          <p:cNvSpPr txBox="1"/>
          <p:nvPr/>
        </p:nvSpPr>
        <p:spPr>
          <a:xfrm>
            <a:off x="2667001" y="2667001"/>
            <a:ext cx="411162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d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1	0	1	0	1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0FB526-95F4-4EC2-AF25-214FA42E0FB7}"/>
              </a:ext>
            </a:extLst>
          </p:cNvPr>
          <p:cNvSpPr txBox="1"/>
          <p:nvPr/>
        </p:nvSpPr>
        <p:spPr>
          <a:xfrm>
            <a:off x="1676401" y="3505201"/>
            <a:ext cx="59531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id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-1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A68461-7B24-48CE-846B-CD2616F6C5E9}"/>
              </a:ext>
            </a:extLst>
          </p:cNvPr>
          <p:cNvSpPr/>
          <p:nvPr/>
        </p:nvSpPr>
        <p:spPr>
          <a:xfrm>
            <a:off x="2514601" y="4495801"/>
            <a:ext cx="7292975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d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	-1	2	-2	3 (sisa)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                      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0AD5DF-18E4-42B3-812C-A8A14BC7D32D}"/>
              </a:ext>
            </a:extLst>
          </p:cNvPr>
          <p:cNvSpPr/>
          <p:nvPr/>
        </p:nvSpPr>
        <p:spPr>
          <a:xfrm>
            <a:off x="2590801" y="3429001"/>
            <a:ext cx="7292975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d-ID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	-1	1	-2	2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                         </a:t>
            </a:r>
          </a:p>
        </p:txBody>
      </p:sp>
      <p:grpSp>
        <p:nvGrpSpPr>
          <p:cNvPr id="21512" name="Group 22">
            <a:extLst>
              <a:ext uri="{FF2B5EF4-FFF2-40B4-BE49-F238E27FC236}">
                <a16:creationId xmlns:a16="http://schemas.microsoft.com/office/drawing/2014/main" id="{DFDE58D0-5A17-408C-9AE0-3DA9FE848A87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486401"/>
            <a:ext cx="3429000" cy="627063"/>
            <a:chOff x="5549900" y="3860800"/>
            <a:chExt cx="2133600" cy="626467"/>
          </a:xfrm>
        </p:grpSpPr>
        <p:sp>
          <p:nvSpPr>
            <p:cNvPr id="13" name="Left Brace 12">
              <a:extLst>
                <a:ext uri="{FF2B5EF4-FFF2-40B4-BE49-F238E27FC236}">
                  <a16:creationId xmlns:a16="http://schemas.microsoft.com/office/drawing/2014/main" id="{428665C9-333C-4446-9BC7-85465746D7E8}"/>
                </a:ext>
              </a:extLst>
            </p:cNvPr>
            <p:cNvSpPr/>
            <p:nvPr/>
          </p:nvSpPr>
          <p:spPr>
            <a:xfrm rot="16200000">
              <a:off x="6515197" y="2895503"/>
              <a:ext cx="203007" cy="2133600"/>
            </a:xfrm>
            <a:prstGeom prst="leftBrace">
              <a:avLst>
                <a:gd name="adj1" fmla="val 30555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AF0AE9E-73BE-47C7-9271-6DC1BC707899}"/>
                </a:ext>
              </a:extLst>
            </p:cNvPr>
            <p:cNvSpPr txBox="1"/>
            <p:nvPr/>
          </p:nvSpPr>
          <p:spPr>
            <a:xfrm>
              <a:off x="6350000" y="4025743"/>
              <a:ext cx="980864" cy="46152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id-ID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(hasil bagi)</a:t>
              </a:r>
              <a:endPara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AF29E1B-296E-4288-946B-FB1DB8348D79}"/>
              </a:ext>
            </a:extLst>
          </p:cNvPr>
          <p:cNvSpPr txBox="1">
            <a:spLocks/>
          </p:cNvSpPr>
          <p:nvPr/>
        </p:nvSpPr>
        <p:spPr bwMode="auto">
          <a:xfrm>
            <a:off x="3581400" y="182562"/>
            <a:ext cx="5105400" cy="65563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teorema</a:t>
            </a:r>
            <a:r>
              <a:rPr lang="en-US" sz="32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32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sisa</a:t>
            </a:r>
            <a:endParaRPr lang="id-ID" sz="32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D67C97-F4AF-4447-B48A-4EE3061507FE}"/>
              </a:ext>
            </a:extLst>
          </p:cNvPr>
          <p:cNvSpPr txBox="1"/>
          <p:nvPr/>
        </p:nvSpPr>
        <p:spPr>
          <a:xfrm>
            <a:off x="1752600" y="990601"/>
            <a:ext cx="8077200" cy="892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2575" indent="-282575">
              <a:defRPr/>
            </a:pPr>
            <a:r>
              <a:rPr lang="en-US" sz="2400" dirty="0"/>
              <a:t>1. </a:t>
            </a:r>
            <a:r>
              <a:rPr lang="en-US" sz="2400" dirty="0" err="1"/>
              <a:t>Suku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f(x)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dibagi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(x – k) </a:t>
            </a:r>
            <a:r>
              <a:rPr lang="en-US" sz="2400" dirty="0" err="1"/>
              <a:t>menghasilkan</a:t>
            </a:r>
            <a:r>
              <a:rPr lang="en-US" sz="2400" dirty="0"/>
              <a:t> h(x)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sisa</a:t>
            </a:r>
            <a:r>
              <a:rPr lang="en-US" sz="2400" dirty="0"/>
              <a:t> S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 = (x – k) . h(x) + S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21D9CE-594A-4D26-919B-567C751373A8}"/>
              </a:ext>
            </a:extLst>
          </p:cNvPr>
          <p:cNvSpPr/>
          <p:nvPr/>
        </p:nvSpPr>
        <p:spPr>
          <a:xfrm>
            <a:off x="5181600" y="1981201"/>
            <a:ext cx="1446230" cy="58477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>
              <a:defRPr/>
            </a:pPr>
            <a:r>
              <a:rPr lang="en-US" sz="3200" b="1">
                <a:ln w="50800">
                  <a:solidFill>
                    <a:schemeClr val="tx2"/>
                  </a:solidFill>
                </a:ln>
                <a:solidFill>
                  <a:schemeClr val="tx1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 = f(k) </a:t>
            </a:r>
            <a:endParaRPr lang="id-ID" sz="3200" b="1">
              <a:ln w="50800">
                <a:solidFill>
                  <a:schemeClr val="tx2"/>
                </a:solidFill>
              </a:ln>
              <a:solidFill>
                <a:schemeClr val="tx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2533" name="TextBox 7">
            <a:extLst>
              <a:ext uri="{FF2B5EF4-FFF2-40B4-BE49-F238E27FC236}">
                <a16:creationId xmlns:a16="http://schemas.microsoft.com/office/drawing/2014/main" id="{E629C7B4-65E0-41D1-8AE7-B6703F273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1" y="2590801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/>
              <a:t>Bukti </a:t>
            </a:r>
            <a:r>
              <a:rPr lang="en-US" altLang="en-US" sz="2400"/>
              <a:t>: Dengan Teknik Horner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E32CC0-8740-4C06-83A2-7BDAB904C5F4}"/>
              </a:ext>
            </a:extLst>
          </p:cNvPr>
          <p:cNvSpPr/>
          <p:nvPr/>
        </p:nvSpPr>
        <p:spPr>
          <a:xfrm>
            <a:off x="2111375" y="2967038"/>
            <a:ext cx="76962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 = a</a:t>
            </a:r>
            <a:r>
              <a:rPr 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a</a:t>
            </a:r>
            <a:r>
              <a:rPr 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a</a:t>
            </a:r>
            <a:r>
              <a:rPr 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n-2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n-2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a</a:t>
            </a:r>
            <a:r>
              <a:rPr 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n-3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n-3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.... + a</a:t>
            </a:r>
            <a:r>
              <a:rPr 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baseline="30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a</a:t>
            </a:r>
            <a:r>
              <a:rPr 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a</a:t>
            </a:r>
            <a:r>
              <a:rPr lang="en-US" sz="24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22535" name="TextBox 9">
            <a:extLst>
              <a:ext uri="{FF2B5EF4-FFF2-40B4-BE49-F238E27FC236}">
                <a16:creationId xmlns:a16="http://schemas.microsoft.com/office/drawing/2014/main" id="{70E5E610-C766-4F40-92BF-07D5F4164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325" y="3957638"/>
            <a:ext cx="323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k</a:t>
            </a:r>
            <a:endParaRPr lang="id-ID" altLang="en-US" sz="24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9676DA-2B8D-4B0B-A620-C571F972CD5A}"/>
              </a:ext>
            </a:extLst>
          </p:cNvPr>
          <p:cNvSpPr/>
          <p:nvPr/>
        </p:nvSpPr>
        <p:spPr>
          <a:xfrm>
            <a:off x="2111375" y="3429000"/>
            <a:ext cx="76962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a</a:t>
            </a:r>
            <a:r>
              <a:rPr lang="en-US" sz="20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           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a</a:t>
            </a:r>
            <a:r>
              <a:rPr lang="en-US" sz="20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n-2                               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n-3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......                        a</a:t>
            </a:r>
            <a:r>
              <a:rPr lang="en-US" sz="20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47130A-561B-486F-B405-F0E57C411EB2}"/>
              </a:ext>
            </a:extLst>
          </p:cNvPr>
          <p:cNvSpPr/>
          <p:nvPr/>
        </p:nvSpPr>
        <p:spPr>
          <a:xfrm>
            <a:off x="2111376" y="4343401"/>
            <a:ext cx="39687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id-ID" sz="2000">
              <a:solidFill>
                <a:srgbClr val="000000"/>
              </a:solidFill>
            </a:endParaRPr>
          </a:p>
          <a:p>
            <a:pPr>
              <a:defRPr/>
            </a:pPr>
            <a:endParaRPr lang="id-ID" sz="200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2777675-6537-4CC0-B8F5-9D930A749361}"/>
              </a:ext>
            </a:extLst>
          </p:cNvPr>
          <p:cNvCxnSpPr/>
          <p:nvPr/>
        </p:nvCxnSpPr>
        <p:spPr>
          <a:xfrm>
            <a:off x="1654176" y="4419600"/>
            <a:ext cx="8632825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2F5CCC3D-E137-449D-BEA6-2A384DED1E6E}"/>
              </a:ext>
            </a:extLst>
          </p:cNvPr>
          <p:cNvSpPr/>
          <p:nvPr/>
        </p:nvSpPr>
        <p:spPr>
          <a:xfrm>
            <a:off x="2568575" y="3962400"/>
            <a:ext cx="6096000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       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k+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000" baseline="30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...........</a:t>
            </a:r>
            <a:endParaRPr lang="id-ID" sz="16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79BF06C-7284-4A21-8F6F-E082C5E1A85F}"/>
              </a:ext>
            </a:extLst>
          </p:cNvPr>
          <p:cNvCxnSpPr/>
          <p:nvPr/>
        </p:nvCxnSpPr>
        <p:spPr>
          <a:xfrm rot="5400000">
            <a:off x="1083469" y="4382294"/>
            <a:ext cx="19034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C45E6A1C-C486-4482-A7AC-DD91318B1EDD}"/>
              </a:ext>
            </a:extLst>
          </p:cNvPr>
          <p:cNvSpPr/>
          <p:nvPr/>
        </p:nvSpPr>
        <p:spPr>
          <a:xfrm>
            <a:off x="3290888" y="4419600"/>
            <a:ext cx="167640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n-2 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k+a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1600" baseline="30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id-ID" sz="16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305482E-7D6B-46B1-B1C9-6FA1C802BB45}"/>
              </a:ext>
            </a:extLst>
          </p:cNvPr>
          <p:cNvSpPr/>
          <p:nvPr/>
        </p:nvSpPr>
        <p:spPr>
          <a:xfrm>
            <a:off x="2409826" y="4800600"/>
            <a:ext cx="99536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endParaRPr lang="id-ID" sz="160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BD1B0C7-B92D-4B7A-BA38-CD35D7B72B84}"/>
              </a:ext>
            </a:extLst>
          </p:cNvPr>
          <p:cNvSpPr/>
          <p:nvPr/>
        </p:nvSpPr>
        <p:spPr>
          <a:xfrm>
            <a:off x="4168775" y="4800600"/>
            <a:ext cx="2400300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n-3 +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n-2 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n-US" sz="2000" baseline="30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000" baseline="30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+a</a:t>
            </a:r>
            <a:r>
              <a:rPr lang="en-US" sz="2000" baseline="-25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16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1600" baseline="30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id-ID" sz="1600"/>
          </a:p>
        </p:txBody>
      </p:sp>
      <p:sp>
        <p:nvSpPr>
          <p:cNvPr id="22544" name="TextBox 22">
            <a:extLst>
              <a:ext uri="{FF2B5EF4-FFF2-40B4-BE49-F238E27FC236}">
                <a16:creationId xmlns:a16="http://schemas.microsoft.com/office/drawing/2014/main" id="{079B9A93-CB01-4217-A072-9438CFE4B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76" y="4419600"/>
            <a:ext cx="587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.......</a:t>
            </a:r>
            <a:endParaRPr lang="id-ID" altLang="en-US" sz="1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55CD967-AD11-483B-9E28-E2528302ED59}"/>
              </a:ext>
            </a:extLst>
          </p:cNvPr>
          <p:cNvSpPr/>
          <p:nvPr/>
        </p:nvSpPr>
        <p:spPr>
          <a:xfrm>
            <a:off x="7086601" y="4476750"/>
            <a:ext cx="32988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+a</a:t>
            </a:r>
            <a:r>
              <a:rPr lang="en-US" sz="2000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0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+...+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</a:t>
            </a:r>
            <a:r>
              <a:rPr lang="en-US" sz="2000" baseline="-2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000" baseline="-25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000" baseline="30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id-ID" sz="2000" baseline="-250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7BEC822-DAC1-4D74-B0BE-45DC3D421F8A}"/>
              </a:ext>
            </a:extLst>
          </p:cNvPr>
          <p:cNvSpPr/>
          <p:nvPr/>
        </p:nvSpPr>
        <p:spPr>
          <a:xfrm>
            <a:off x="6934200" y="4445000"/>
            <a:ext cx="3352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2547" name="TextBox 28">
            <a:extLst>
              <a:ext uri="{FF2B5EF4-FFF2-40B4-BE49-F238E27FC236}">
                <a16:creationId xmlns:a16="http://schemas.microsoft.com/office/drawing/2014/main" id="{BDA79043-76D9-40CC-B111-0D64283AC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8514" y="4933950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SISA</a:t>
            </a:r>
            <a:endParaRPr lang="id-ID" altLang="en-US" sz="2000" b="1"/>
          </a:p>
        </p:txBody>
      </p:sp>
      <p:sp>
        <p:nvSpPr>
          <p:cNvPr id="22548" name="TextBox 29">
            <a:extLst>
              <a:ext uri="{FF2B5EF4-FFF2-40B4-BE49-F238E27FC236}">
                <a16:creationId xmlns:a16="http://schemas.microsoft.com/office/drawing/2014/main" id="{EF541788-0E5C-47AF-A3CC-90336D975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99664" y="3971926"/>
            <a:ext cx="3635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+</a:t>
            </a:r>
            <a:endParaRPr lang="id-ID" altLang="en-US" sz="280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9D6F9D8-C730-4A92-B304-0C29290A2321}"/>
              </a:ext>
            </a:extLst>
          </p:cNvPr>
          <p:cNvCxnSpPr/>
          <p:nvPr/>
        </p:nvCxnSpPr>
        <p:spPr>
          <a:xfrm rot="16200000" flipH="1">
            <a:off x="5199857" y="4706145"/>
            <a:ext cx="423863" cy="317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9D81C1E-857C-4D1B-93B3-95A768D507CD}"/>
              </a:ext>
            </a:extLst>
          </p:cNvPr>
          <p:cNvCxnSpPr/>
          <p:nvPr/>
        </p:nvCxnSpPr>
        <p:spPr>
          <a:xfrm rot="16200000" flipH="1">
            <a:off x="2685257" y="4706145"/>
            <a:ext cx="423863" cy="317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B0D93E5-6088-4F9B-A598-0CBD5C99406D}"/>
              </a:ext>
            </a:extLst>
          </p:cNvPr>
          <p:cNvSpPr txBox="1"/>
          <p:nvPr/>
        </p:nvSpPr>
        <p:spPr>
          <a:xfrm>
            <a:off x="3681414" y="5486401"/>
            <a:ext cx="400843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Terbukti bahwa Sisa = f(k)</a:t>
            </a:r>
            <a:endParaRPr lang="id-ID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14209C4-4159-4958-814E-DEB19EDB9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73400" y="7035800"/>
            <a:ext cx="1638300" cy="1143000"/>
          </a:xfrm>
        </p:spPr>
        <p:txBody>
          <a:bodyPr/>
          <a:lstStyle/>
          <a:p>
            <a:r>
              <a:rPr lang="en-US" altLang="en-US" sz="800">
                <a:cs typeface="Times New Roman" panose="02020603050405020304" pitchFamily="18" charset="0"/>
              </a:rPr>
              <a:t>Remainder Theorem</a:t>
            </a:r>
          </a:p>
        </p:txBody>
      </p:sp>
      <p:sp>
        <p:nvSpPr>
          <p:cNvPr id="101380" name="Text Box 4">
            <a:extLst>
              <a:ext uri="{FF2B5EF4-FFF2-40B4-BE49-F238E27FC236}">
                <a16:creationId xmlns:a16="http://schemas.microsoft.com/office/drawing/2014/main" id="{7B6A295E-3E6F-4112-81D9-CAEAA9EB3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1001"/>
            <a:ext cx="8255000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Ex :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Using the remainder theorem, evaluate 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4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1    when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= 3.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81" name="Line 5">
            <a:extLst>
              <a:ext uri="{FF2B5EF4-FFF2-40B4-BE49-F238E27FC236}">
                <a16:creationId xmlns:a16="http://schemas.microsoft.com/office/drawing/2014/main" id="{3D8FF91B-8D95-41A1-B2C3-71C77C85237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59300" y="2449513"/>
            <a:ext cx="0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ID"/>
          </a:p>
        </p:txBody>
      </p:sp>
      <p:sp>
        <p:nvSpPr>
          <p:cNvPr id="101382" name="Text Box 6">
            <a:extLst>
              <a:ext uri="{FF2B5EF4-FFF2-40B4-BE49-F238E27FC236}">
                <a16:creationId xmlns:a16="http://schemas.microsoft.com/office/drawing/2014/main" id="{1B4CBCC8-41CB-49AE-8CBD-FBF7DCA50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425" y="2389189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83" name="Text Box 7">
            <a:extLst>
              <a:ext uri="{FF2B5EF4-FFF2-40B4-BE49-F238E27FC236}">
                <a16:creationId xmlns:a16="http://schemas.microsoft.com/office/drawing/2014/main" id="{9FB2114B-F86B-4A2F-AA26-67E42ECA1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1901826"/>
            <a:ext cx="4326826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          0           0         –</a:t>
            </a: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4         –</a:t>
            </a: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84" name="Freeform 8">
            <a:extLst>
              <a:ext uri="{FF2B5EF4-FFF2-40B4-BE49-F238E27FC236}">
                <a16:creationId xmlns:a16="http://schemas.microsoft.com/office/drawing/2014/main" id="{1519E12D-0989-46C9-A997-2C29D8DB0C35}"/>
              </a:ext>
            </a:extLst>
          </p:cNvPr>
          <p:cNvSpPr>
            <a:spLocks/>
          </p:cNvSpPr>
          <p:nvPr/>
        </p:nvSpPr>
        <p:spPr bwMode="auto">
          <a:xfrm>
            <a:off x="4140201" y="2008188"/>
            <a:ext cx="4708525" cy="369332"/>
          </a:xfrm>
          <a:custGeom>
            <a:avLst/>
            <a:gdLst>
              <a:gd name="T0" fmla="*/ 0 w 1758"/>
              <a:gd name="T1" fmla="*/ 0 h 432"/>
              <a:gd name="T2" fmla="*/ 0 w 1758"/>
              <a:gd name="T3" fmla="*/ 2147483646 h 432"/>
              <a:gd name="T4" fmla="*/ 2147483646 w 1758"/>
              <a:gd name="T5" fmla="*/ 2147483646 h 432"/>
              <a:gd name="T6" fmla="*/ 0 60000 65536"/>
              <a:gd name="T7" fmla="*/ 0 60000 65536"/>
              <a:gd name="T8" fmla="*/ 0 60000 65536"/>
              <a:gd name="T9" fmla="*/ 0 w 1758"/>
              <a:gd name="T10" fmla="*/ 0 h 432"/>
              <a:gd name="T11" fmla="*/ 1758 w 1758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8" h="432">
                <a:moveTo>
                  <a:pt x="0" y="0"/>
                </a:moveTo>
                <a:lnTo>
                  <a:pt x="0" y="431"/>
                </a:lnTo>
                <a:lnTo>
                  <a:pt x="1758" y="432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ID"/>
          </a:p>
        </p:txBody>
      </p:sp>
      <p:sp>
        <p:nvSpPr>
          <p:cNvPr id="101385" name="Text Box 9">
            <a:extLst>
              <a:ext uri="{FF2B5EF4-FFF2-40B4-BE49-F238E27FC236}">
                <a16:creationId xmlns:a16="http://schemas.microsoft.com/office/drawing/2014/main" id="{2D1C366F-DE21-4968-90A5-AE30B6EB8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4900" y="1900239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86" name="Text Box 10">
            <a:extLst>
              <a:ext uri="{FF2B5EF4-FFF2-40B4-BE49-F238E27FC236}">
                <a16:creationId xmlns:a16="http://schemas.microsoft.com/office/drawing/2014/main" id="{5C9B978F-078E-492F-ABF9-11A578B032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725" y="2895601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87" name="Text Box 11">
            <a:extLst>
              <a:ext uri="{FF2B5EF4-FFF2-40B4-BE49-F238E27FC236}">
                <a16:creationId xmlns:a16="http://schemas.microsoft.com/office/drawing/2014/main" id="{AED268D4-E987-4040-A913-79EB74871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2389189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88" name="Text Box 12">
            <a:extLst>
              <a:ext uri="{FF2B5EF4-FFF2-40B4-BE49-F238E27FC236}">
                <a16:creationId xmlns:a16="http://schemas.microsoft.com/office/drawing/2014/main" id="{57C4ADF7-D65C-40D8-B52A-C5FC47B58D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25" y="2895601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89" name="Text Box 13">
            <a:extLst>
              <a:ext uri="{FF2B5EF4-FFF2-40B4-BE49-F238E27FC236}">
                <a16:creationId xmlns:a16="http://schemas.microsoft.com/office/drawing/2014/main" id="{87B689A3-A1F9-4723-8C77-DC6D8D405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425" y="2895601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90" name="Text Box 14">
            <a:extLst>
              <a:ext uri="{FF2B5EF4-FFF2-40B4-BE49-F238E27FC236}">
                <a16:creationId xmlns:a16="http://schemas.microsoft.com/office/drawing/2014/main" id="{399AE28F-E950-409F-91D2-E356E681B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8326" y="2389189"/>
            <a:ext cx="492443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91" name="Text Box 15">
            <a:extLst>
              <a:ext uri="{FF2B5EF4-FFF2-40B4-BE49-F238E27FC236}">
                <a16:creationId xmlns:a16="http://schemas.microsoft.com/office/drawing/2014/main" id="{1679996C-C323-4795-8F28-5C71B569D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85026" y="2389189"/>
            <a:ext cx="492443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92" name="Text Box 16">
            <a:extLst>
              <a:ext uri="{FF2B5EF4-FFF2-40B4-BE49-F238E27FC236}">
                <a16:creationId xmlns:a16="http://schemas.microsoft.com/office/drawing/2014/main" id="{488B3E69-2D1C-4C65-820C-627D30532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7725" y="2895601"/>
            <a:ext cx="577850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93" name="Text Box 17">
            <a:extLst>
              <a:ext uri="{FF2B5EF4-FFF2-40B4-BE49-F238E27FC236}">
                <a16:creationId xmlns:a16="http://schemas.microsoft.com/office/drawing/2014/main" id="{7DE0DC19-25D9-4C84-9204-F6E2C1DDF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8325" y="2895601"/>
            <a:ext cx="514350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68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94" name="Text Box 18">
            <a:extLst>
              <a:ext uri="{FF2B5EF4-FFF2-40B4-BE49-F238E27FC236}">
                <a16:creationId xmlns:a16="http://schemas.microsoft.com/office/drawing/2014/main" id="{A3F0D3CF-83F6-4DFE-AB9A-E32279440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1" y="3613151"/>
            <a:ext cx="5407249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 remainder is 68 at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= 3, so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(3) = 68.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95" name="Text Box 19">
            <a:extLst>
              <a:ext uri="{FF2B5EF4-FFF2-40B4-BE49-F238E27FC236}">
                <a16:creationId xmlns:a16="http://schemas.microsoft.com/office/drawing/2014/main" id="{DF3FAF81-C3F1-4A11-A555-E40BC65E8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803776"/>
            <a:ext cx="4842672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You can check this using substitution: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396" name="Text Box 20">
            <a:extLst>
              <a:ext uri="{FF2B5EF4-FFF2-40B4-BE49-F238E27FC236}">
                <a16:creationId xmlns:a16="http://schemas.microsoft.com/office/drawing/2014/main" id="{53482C95-5072-4DE8-820E-6CCC3A159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7364" y="4784726"/>
            <a:ext cx="3906837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 = (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4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4(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1 = 68.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21">
            <a:extLst>
              <a:ext uri="{FF2B5EF4-FFF2-40B4-BE49-F238E27FC236}">
                <a16:creationId xmlns:a16="http://schemas.microsoft.com/office/drawing/2014/main" id="{A621019C-636F-4FE8-BBAE-ECDCAA17DAD5}"/>
              </a:ext>
            </a:extLst>
          </p:cNvPr>
          <p:cNvGrpSpPr>
            <a:grpSpLocks/>
          </p:cNvGrpSpPr>
          <p:nvPr/>
        </p:nvGrpSpPr>
        <p:grpSpPr bwMode="auto">
          <a:xfrm>
            <a:off x="2501901" y="1639889"/>
            <a:ext cx="1503363" cy="517525"/>
            <a:chOff x="328" y="1858"/>
            <a:chExt cx="947" cy="326"/>
          </a:xfrm>
        </p:grpSpPr>
        <p:sp>
          <p:nvSpPr>
            <p:cNvPr id="24598" name="Text Box 22">
              <a:extLst>
                <a:ext uri="{FF2B5EF4-FFF2-40B4-BE49-F238E27FC236}">
                  <a16:creationId xmlns:a16="http://schemas.microsoft.com/office/drawing/2014/main" id="{1A0D7CB9-5740-44E8-B247-523BADB6AA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" y="1858"/>
              <a:ext cx="947" cy="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2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value of </a:t>
              </a:r>
              <a:r>
                <a:rPr lang="en-US" altLang="en-US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CA" altLang="en-US" sz="20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599" name="Line 23">
              <a:extLst>
                <a:ext uri="{FF2B5EF4-FFF2-40B4-BE49-F238E27FC236}">
                  <a16:creationId xmlns:a16="http://schemas.microsoft.com/office/drawing/2014/main" id="{83E4636D-B12C-42F4-9A8E-CE64EB99DE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0" y="2112"/>
              <a:ext cx="216" cy="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>
              <a:spAutoFit/>
            </a:bodyPr>
            <a:lstStyle/>
            <a:p>
              <a:endParaRPr lang="en-ID"/>
            </a:p>
          </p:txBody>
        </p:sp>
      </p:grpSp>
      <p:sp>
        <p:nvSpPr>
          <p:cNvPr id="101400" name="Text Box 24">
            <a:extLst>
              <a:ext uri="{FF2B5EF4-FFF2-40B4-BE49-F238E27FC236}">
                <a16:creationId xmlns:a16="http://schemas.microsoft.com/office/drawing/2014/main" id="{63975C9D-C737-4929-9D92-CA5B3F708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9626" y="4291014"/>
            <a:ext cx="1184275" cy="528637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1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utoUpdateAnimBg="0"/>
      <p:bldP spid="101382" grpId="0" autoUpdateAnimBg="0"/>
      <p:bldP spid="101383" grpId="0" autoUpdateAnimBg="0"/>
      <p:bldP spid="101385" grpId="0" autoUpdateAnimBg="0"/>
      <p:bldP spid="101386" grpId="0" autoUpdateAnimBg="0"/>
      <p:bldP spid="101387" grpId="0" autoUpdateAnimBg="0"/>
      <p:bldP spid="101388" grpId="0" autoUpdateAnimBg="0"/>
      <p:bldP spid="101389" grpId="0" autoUpdateAnimBg="0"/>
      <p:bldP spid="101390" grpId="0" autoUpdateAnimBg="0"/>
      <p:bldP spid="101391" grpId="0" autoUpdateAnimBg="0"/>
      <p:bldP spid="101392" grpId="0" autoUpdateAnimBg="0"/>
      <p:bldP spid="101393" grpId="0" autoUpdateAnimBg="0"/>
      <p:bldP spid="101394" grpId="0" autoUpdateAnimBg="0"/>
      <p:bldP spid="101395" grpId="0" autoUpdateAnimBg="0"/>
      <p:bldP spid="101396" grpId="0" autoUpdateAnimBg="0"/>
      <p:bldP spid="10140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F9352B-D6C7-4EC3-9E38-DD49584161F5}"/>
              </a:ext>
            </a:extLst>
          </p:cNvPr>
          <p:cNvSpPr txBox="1"/>
          <p:nvPr/>
        </p:nvSpPr>
        <p:spPr>
          <a:xfrm>
            <a:off x="1752600" y="381001"/>
            <a:ext cx="80772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2575" indent="-282575">
              <a:defRPr/>
            </a:pPr>
            <a:r>
              <a:rPr lang="en-US" sz="2400"/>
              <a:t>2. Suku Banyak f(x) jika dibagi oleh (ax – p) menghasilkan h(x) dan sisa S dapat ditulis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6627" name="Object 2">
            <a:extLst>
              <a:ext uri="{FF2B5EF4-FFF2-40B4-BE49-F238E27FC236}">
                <a16:creationId xmlns:a16="http://schemas.microsoft.com/office/drawing/2014/main" id="{14A0395D-77C7-4C28-AE2C-27B34F37C2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1143001"/>
          <a:ext cx="3276600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1765300" imgH="1130300" progId="Equation.DSMT4">
                  <p:embed/>
                </p:oleObj>
              </mc:Choice>
              <mc:Fallback>
                <p:oleObj name="Equation" r:id="rId3" imgW="1765300" imgH="1130300" progId="Equation.DSMT4">
                  <p:embed/>
                  <p:pic>
                    <p:nvPicPr>
                      <p:cNvPr id="26627" name="Object 2">
                        <a:extLst>
                          <a:ext uri="{FF2B5EF4-FFF2-40B4-BE49-F238E27FC236}">
                            <a16:creationId xmlns:a16="http://schemas.microsoft.com/office/drawing/2014/main" id="{14A0395D-77C7-4C28-AE2C-27B34F37C2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143001"/>
                        <a:ext cx="3276600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2BFB0FA-8069-4B36-8086-1B7DE13E869D}"/>
              </a:ext>
            </a:extLst>
          </p:cNvPr>
          <p:cNvSpPr txBox="1"/>
          <p:nvPr/>
        </p:nvSpPr>
        <p:spPr>
          <a:xfrm>
            <a:off x="2133600" y="3787776"/>
            <a:ext cx="5405438" cy="2308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SOAL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</a:p>
          <a:p>
            <a:pPr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Tentukan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hasil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jika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2x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+ 4x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3x – 4 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dibagi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2x – 6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6x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id-ID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151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id-ID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132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dibagi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0,2x – 1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- 2x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x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+x – 1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dibagi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– 2x     </a:t>
            </a:r>
          </a:p>
          <a:p>
            <a:pPr marL="342900" indent="-342900">
              <a:buFont typeface="+mj-lt"/>
              <a:buAutoNum type="arabicPeriod"/>
              <a:defRPr/>
            </a:pPr>
            <a:endParaRPr lang="id-ID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6629" name="Group 7">
            <a:extLst>
              <a:ext uri="{FF2B5EF4-FFF2-40B4-BE49-F238E27FC236}">
                <a16:creationId xmlns:a16="http://schemas.microsoft.com/office/drawing/2014/main" id="{7E78D8BC-2F2C-4FB3-9AB8-44A7E298B90A}"/>
              </a:ext>
            </a:extLst>
          </p:cNvPr>
          <p:cNvGrpSpPr>
            <a:grpSpLocks/>
          </p:cNvGrpSpPr>
          <p:nvPr/>
        </p:nvGrpSpPr>
        <p:grpSpPr bwMode="auto">
          <a:xfrm>
            <a:off x="3505201" y="3048000"/>
            <a:ext cx="2079625" cy="609600"/>
            <a:chOff x="4953000" y="2705638"/>
            <a:chExt cx="2079415" cy="609600"/>
          </a:xfrm>
        </p:grpSpPr>
        <p:sp>
          <p:nvSpPr>
            <p:cNvPr id="6" name="Left Brace 5">
              <a:extLst>
                <a:ext uri="{FF2B5EF4-FFF2-40B4-BE49-F238E27FC236}">
                  <a16:creationId xmlns:a16="http://schemas.microsoft.com/office/drawing/2014/main" id="{823F7059-9329-4A67-83F2-23C6BC22279B}"/>
                </a:ext>
              </a:extLst>
            </p:cNvPr>
            <p:cNvSpPr/>
            <p:nvPr/>
          </p:nvSpPr>
          <p:spPr>
            <a:xfrm rot="16200000">
              <a:off x="5714912" y="2362784"/>
              <a:ext cx="228600" cy="914308"/>
            </a:xfrm>
            <a:prstGeom prst="leftBrace">
              <a:avLst>
                <a:gd name="adj1" fmla="val 29682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id-ID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AE568BE-9C64-42BF-9E5F-02749C38AC44}"/>
                </a:ext>
              </a:extLst>
            </p:cNvPr>
            <p:cNvSpPr txBox="1"/>
            <p:nvPr/>
          </p:nvSpPr>
          <p:spPr>
            <a:xfrm>
              <a:off x="4953000" y="2915188"/>
              <a:ext cx="2079415" cy="4000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Hasil Bagi Horner </a:t>
              </a:r>
              <a:endParaRPr lang="id-ID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</p:grpSp>
      <p:graphicFrame>
        <p:nvGraphicFramePr>
          <p:cNvPr id="26630" name="Object 5">
            <a:extLst>
              <a:ext uri="{FF2B5EF4-FFF2-40B4-BE49-F238E27FC236}">
                <a16:creationId xmlns:a16="http://schemas.microsoft.com/office/drawing/2014/main" id="{7AF5035F-5B49-42B5-8B7A-329380D59F4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4813" y="1752600"/>
          <a:ext cx="48895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930400" imgH="393700" progId="Equation.DSMT4">
                  <p:embed/>
                </p:oleObj>
              </mc:Choice>
              <mc:Fallback>
                <p:oleObj name="Equation" r:id="rId5" imgW="1930400" imgH="393700" progId="Equation.DSMT4">
                  <p:embed/>
                  <p:pic>
                    <p:nvPicPr>
                      <p:cNvPr id="26630" name="Object 5">
                        <a:extLst>
                          <a:ext uri="{FF2B5EF4-FFF2-40B4-BE49-F238E27FC236}">
                            <a16:creationId xmlns:a16="http://schemas.microsoft.com/office/drawing/2014/main" id="{7AF5035F-5B49-42B5-8B7A-329380D59F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813" y="1752600"/>
                        <a:ext cx="4889500" cy="9969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FF00"/>
                          </a:gs>
                          <a:gs pos="100000">
                            <a:srgbClr val="003300">
                              <a:alpha val="76999"/>
                            </a:srgbClr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38100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C334C7-D769-4D9E-9E85-03F46A6D746B}"/>
              </a:ext>
            </a:extLst>
          </p:cNvPr>
          <p:cNvSpPr txBox="1"/>
          <p:nvPr/>
        </p:nvSpPr>
        <p:spPr>
          <a:xfrm>
            <a:off x="1828800" y="381001"/>
            <a:ext cx="8686800" cy="26765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2575" indent="-282575">
              <a:defRPr/>
            </a:pPr>
            <a:r>
              <a:rPr lang="en-US" sz="2400"/>
              <a:t>3. Suku Banyak f(x) jika dibagi oleh (x – a)(x – b)  menghasilkan h(x) dan sisa S(x) dapat ditulis f(x) = (x – a)(x – b).h(x) + S(x) </a:t>
            </a:r>
          </a:p>
          <a:p>
            <a:pPr marL="282575">
              <a:defRPr/>
            </a:pPr>
            <a:r>
              <a:rPr lang="en-US" sz="2400"/>
              <a:t>Jika dianggap  P</a:t>
            </a:r>
            <a:r>
              <a:rPr lang="en-US" sz="2400" baseline="-25000"/>
              <a:t>1</a:t>
            </a:r>
            <a:r>
              <a:rPr lang="en-US" sz="2400"/>
              <a:t> = (x – a) dan P</a:t>
            </a:r>
            <a:r>
              <a:rPr lang="en-US" sz="2400" baseline="-25000"/>
              <a:t>2</a:t>
            </a:r>
            <a:r>
              <a:rPr lang="en-US" sz="2400"/>
              <a:t> = (x – b) maka :  </a:t>
            </a:r>
          </a:p>
          <a:p>
            <a:pPr marL="282575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 = (x – a) 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---&gt; Sisa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berderajad satu </a:t>
            </a:r>
          </a:p>
          <a:p>
            <a:pPr marL="282575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= (x – b) 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---&gt; Sisa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berderajad satu </a:t>
            </a:r>
          </a:p>
          <a:p>
            <a:pPr marL="282575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 = (x – a){ (x – b) 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marL="282575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 = (x – a)(x – b) 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(x – a)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B6FE0F-1144-4314-81FF-03FECC335543}"/>
              </a:ext>
            </a:extLst>
          </p:cNvPr>
          <p:cNvSpPr txBox="1"/>
          <p:nvPr/>
        </p:nvSpPr>
        <p:spPr>
          <a:xfrm>
            <a:off x="7696200" y="2590800"/>
            <a:ext cx="2489784" cy="52322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S(x) = P</a:t>
            </a:r>
            <a:r>
              <a:rPr lang="en-US" sz="2800" b="1" baseline="-2500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b="1" baseline="-2500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S</a:t>
            </a:r>
            <a:r>
              <a:rPr lang="en-US" sz="2800" b="1" baseline="-2500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id-ID" sz="2800" b="1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7652" name="Group 8">
            <a:extLst>
              <a:ext uri="{FF2B5EF4-FFF2-40B4-BE49-F238E27FC236}">
                <a16:creationId xmlns:a16="http://schemas.microsoft.com/office/drawing/2014/main" id="{45B45951-06F5-4BC4-8014-C32C571065F5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2971800"/>
            <a:ext cx="1676400" cy="628650"/>
            <a:chOff x="3886200" y="2971800"/>
            <a:chExt cx="1676400" cy="628650"/>
          </a:xfrm>
        </p:grpSpPr>
        <p:sp>
          <p:nvSpPr>
            <p:cNvPr id="6" name="Left Brace 5">
              <a:extLst>
                <a:ext uri="{FF2B5EF4-FFF2-40B4-BE49-F238E27FC236}">
                  <a16:creationId xmlns:a16="http://schemas.microsoft.com/office/drawing/2014/main" id="{DAA10B19-AA01-4E2B-A391-6D520FB60A06}"/>
                </a:ext>
              </a:extLst>
            </p:cNvPr>
            <p:cNvSpPr/>
            <p:nvPr/>
          </p:nvSpPr>
          <p:spPr>
            <a:xfrm rot="16200000">
              <a:off x="4610100" y="2247900"/>
              <a:ext cx="228600" cy="1676400"/>
            </a:xfrm>
            <a:prstGeom prst="leftBrace">
              <a:avLst>
                <a:gd name="adj1" fmla="val 42135"/>
                <a:gd name="adj2" fmla="val 48793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89EB7F5-DF83-4FE5-B4D7-5A16D57048EF}"/>
                </a:ext>
              </a:extLst>
            </p:cNvPr>
            <p:cNvSpPr txBox="1"/>
            <p:nvPr/>
          </p:nvSpPr>
          <p:spPr>
            <a:xfrm>
              <a:off x="4421188" y="3200400"/>
              <a:ext cx="649287" cy="4000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SISA</a:t>
              </a:r>
              <a:endParaRPr lang="id-ID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3561133-3760-4870-9706-833AAF9B43DC}"/>
              </a:ext>
            </a:extLst>
          </p:cNvPr>
          <p:cNvSpPr txBox="1"/>
          <p:nvPr/>
        </p:nvSpPr>
        <p:spPr>
          <a:xfrm>
            <a:off x="1905001" y="4038600"/>
            <a:ext cx="1872949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Alternatif :</a:t>
            </a:r>
            <a:endParaRPr lang="id-ID" sz="2800" b="1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F70971-8657-45C6-AC9A-037F5C816ADC}"/>
              </a:ext>
            </a:extLst>
          </p:cNvPr>
          <p:cNvSpPr txBox="1"/>
          <p:nvPr/>
        </p:nvSpPr>
        <p:spPr>
          <a:xfrm>
            <a:off x="3886200" y="3916364"/>
            <a:ext cx="6381750" cy="15700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charset="0"/>
              </a:rPr>
              <a:t>Pada suku banyak f(x) = (x – a)(x – b).h(x) + mx + n</a:t>
            </a:r>
          </a:p>
          <a:p>
            <a:pPr eaLnBrk="1" hangingPunct="1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charset="0"/>
              </a:rPr>
              <a:t>Substitusi x = a ⇨ f(a) = am + n ------  (1)</a:t>
            </a:r>
          </a:p>
          <a:p>
            <a:pPr eaLnBrk="1" hangingPunct="1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charset="0"/>
              </a:rPr>
              <a:t>Substitusi x = b ⇨ f(b) = bm + n ------  (2)</a:t>
            </a:r>
          </a:p>
          <a:p>
            <a:pPr eaLnBrk="1" hangingPunct="1">
              <a:defRPr/>
            </a:pPr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charset="0"/>
              </a:rPr>
              <a:t>Dari (1) dan (2) didapatkan nilai : </a:t>
            </a:r>
            <a:endParaRPr lang="id-ID" sz="2400"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  <a:cs typeface="Arial" charset="0"/>
            </a:endParaRPr>
          </a:p>
        </p:txBody>
      </p:sp>
      <p:graphicFrame>
        <p:nvGraphicFramePr>
          <p:cNvPr id="27655" name="Object 7">
            <a:extLst>
              <a:ext uri="{FF2B5EF4-FFF2-40B4-BE49-F238E27FC236}">
                <a16:creationId xmlns:a16="http://schemas.microsoft.com/office/drawing/2014/main" id="{36B43054-53ED-44CA-88A5-437FE23C5E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07000" y="1714500"/>
          <a:ext cx="9144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428207" imgH="666100" progId="Equation.DSMT4">
                  <p:embed/>
                </p:oleObj>
              </mc:Choice>
              <mc:Fallback>
                <p:oleObj name="Equation" r:id="rId3" imgW="428207" imgH="666100" progId="Equation.DSMT4">
                  <p:embed/>
                  <p:pic>
                    <p:nvPicPr>
                      <p:cNvPr id="27655" name="Object 7">
                        <a:extLst>
                          <a:ext uri="{FF2B5EF4-FFF2-40B4-BE49-F238E27FC236}">
                            <a16:creationId xmlns:a16="http://schemas.microsoft.com/office/drawing/2014/main" id="{36B43054-53ED-44CA-88A5-437FE23C5E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0" y="1714500"/>
                        <a:ext cx="914400" cy="179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>
            <a:extLst>
              <a:ext uri="{FF2B5EF4-FFF2-40B4-BE49-F238E27FC236}">
                <a16:creationId xmlns:a16="http://schemas.microsoft.com/office/drawing/2014/main" id="{C5B2E1C7-9C48-4FC8-84C4-F0E52DF22D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19601" y="5562600"/>
          <a:ext cx="49260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2120900" imgH="393700" progId="Equation.DSMT4">
                  <p:embed/>
                </p:oleObj>
              </mc:Choice>
              <mc:Fallback>
                <p:oleObj name="Equation" r:id="rId5" imgW="2120900" imgH="393700" progId="Equation.DSMT4">
                  <p:embed/>
                  <p:pic>
                    <p:nvPicPr>
                      <p:cNvPr id="27656" name="Object 8">
                        <a:extLst>
                          <a:ext uri="{FF2B5EF4-FFF2-40B4-BE49-F238E27FC236}">
                            <a16:creationId xmlns:a16="http://schemas.microsoft.com/office/drawing/2014/main" id="{C5B2E1C7-9C48-4FC8-84C4-F0E52DF22D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1" y="5562600"/>
                        <a:ext cx="4926013" cy="9144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EFE5C7"/>
                          </a:gs>
                          <a:gs pos="100000">
                            <a:srgbClr val="9F822D"/>
                          </a:gs>
                        </a:gsLst>
                        <a:path path="shape">
                          <a:fillToRect l="50000" t="50000" r="50000" b="50000"/>
                        </a:path>
                      </a:gradFill>
                      <a:ln w="952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F1C425-313F-4418-935E-F3B36A8D72EF}"/>
              </a:ext>
            </a:extLst>
          </p:cNvPr>
          <p:cNvSpPr txBox="1"/>
          <p:nvPr/>
        </p:nvSpPr>
        <p:spPr>
          <a:xfrm>
            <a:off x="1676400" y="381001"/>
            <a:ext cx="8686800" cy="42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2575" indent="-282575">
              <a:defRPr/>
            </a:pPr>
            <a:r>
              <a:rPr lang="en-US" sz="2400"/>
              <a:t>3. Suku Banyak f(x) jika dibagi oleh (x – a)(x – b)(x – c) menghasilkan h(x) dan sisa S(x) dapat ditulis </a:t>
            </a:r>
          </a:p>
          <a:p>
            <a:pPr marL="1262063">
              <a:defRPr/>
            </a:pPr>
            <a:r>
              <a:rPr 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 = (x – a)(x – b)(x – c).h(x) + S(x) 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2575">
              <a:defRPr/>
            </a:pPr>
            <a:r>
              <a:rPr lang="en-US" sz="2400"/>
              <a:t>Jika dianggap  P</a:t>
            </a:r>
            <a:r>
              <a:rPr lang="en-US" sz="2400" baseline="-25000"/>
              <a:t>1</a:t>
            </a:r>
            <a:r>
              <a:rPr lang="en-US" sz="2400"/>
              <a:t> = (x – a), P</a:t>
            </a:r>
            <a:r>
              <a:rPr lang="en-US" sz="2400" baseline="-25000"/>
              <a:t>2</a:t>
            </a:r>
            <a:r>
              <a:rPr lang="en-US" sz="2400"/>
              <a:t> = (x – b) dan P</a:t>
            </a:r>
            <a:r>
              <a:rPr lang="en-US" sz="2400" baseline="-25000"/>
              <a:t>3</a:t>
            </a:r>
            <a:r>
              <a:rPr lang="en-US" sz="2400"/>
              <a:t> = (x – c) maka :  </a:t>
            </a:r>
          </a:p>
          <a:p>
            <a:pPr marL="282575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 = (x – a)h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2575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= (x – b)h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2575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= (x – c)h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778000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= (x – b) { (x – c)h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395538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(x – b)(x – c)h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(x – b)S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marL="282575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f(x) = (x – a) { (x – b)(x – c)h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(x – b)S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</a:p>
          <a:p>
            <a:pPr marL="747713"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(x – a)(x – b)(x – c)h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(x) + (x – a)(x – b)S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+(x – a)S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S</a:t>
            </a:r>
            <a:r>
              <a:rPr lang="en-US" sz="2400" b="1" baseline="-25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grpSp>
        <p:nvGrpSpPr>
          <p:cNvPr id="28675" name="Group 4">
            <a:extLst>
              <a:ext uri="{FF2B5EF4-FFF2-40B4-BE49-F238E27FC236}">
                <a16:creationId xmlns:a16="http://schemas.microsoft.com/office/drawing/2014/main" id="{2B62C2D2-A188-483B-B22C-34E28A57C025}"/>
              </a:ext>
            </a:extLst>
          </p:cNvPr>
          <p:cNvGrpSpPr>
            <a:grpSpLocks/>
          </p:cNvGrpSpPr>
          <p:nvPr/>
        </p:nvGrpSpPr>
        <p:grpSpPr bwMode="auto">
          <a:xfrm>
            <a:off x="8102601" y="1985963"/>
            <a:ext cx="2060575" cy="996950"/>
            <a:chOff x="6858000" y="1752600"/>
            <a:chExt cx="2203542" cy="10668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4A1ADE5-0A8A-4477-B83F-3E4BDE24BC05}"/>
                </a:ext>
              </a:extLst>
            </p:cNvPr>
            <p:cNvSpPr/>
            <p:nvPr/>
          </p:nvSpPr>
          <p:spPr>
            <a:xfrm>
              <a:off x="7125237" y="1943637"/>
              <a:ext cx="1936305" cy="756888"/>
            </a:xfrm>
            <a:prstGeom prst="rect">
              <a:avLst/>
            </a:prstGeom>
            <a:solidFill>
              <a:srgbClr val="92D050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sz="2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  </a:t>
              </a:r>
              <a:r>
                <a:rPr lang="en-US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S</a:t>
              </a:r>
              <a:r>
                <a:rPr lang="en-US" sz="2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 </a:t>
              </a:r>
              <a:r>
                <a:rPr lang="en-US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dan S</a:t>
              </a:r>
              <a:r>
                <a:rPr lang="en-US" sz="2000" b="1" baseline="-25000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r>
                <a:rPr lang="en-US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</a:p>
            <a:p>
              <a:pPr algn="ctr">
                <a:defRPr/>
              </a:pPr>
              <a:r>
                <a:rPr lang="en-US" sz="2000" b="1">
                  <a:solidFill>
                    <a:srgbClr val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berderajad dua</a:t>
              </a:r>
              <a:endParaRPr lang="id-ID" sz="1600"/>
            </a:p>
          </p:txBody>
        </p:sp>
        <p:sp>
          <p:nvSpPr>
            <p:cNvPr id="4" name="Right Brace 3">
              <a:extLst>
                <a:ext uri="{FF2B5EF4-FFF2-40B4-BE49-F238E27FC236}">
                  <a16:creationId xmlns:a16="http://schemas.microsoft.com/office/drawing/2014/main" id="{C0D4A1E9-ED01-4AC1-8574-7E9EB81DEE5B}"/>
                </a:ext>
              </a:extLst>
            </p:cNvPr>
            <p:cNvSpPr/>
            <p:nvPr/>
          </p:nvSpPr>
          <p:spPr>
            <a:xfrm>
              <a:off x="6858000" y="1752600"/>
              <a:ext cx="229182" cy="1066800"/>
            </a:xfrm>
            <a:prstGeom prst="rightBrace">
              <a:avLst>
                <a:gd name="adj1" fmla="val 44550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d-ID"/>
            </a:p>
          </p:txBody>
        </p:sp>
      </p:grpSp>
      <p:grpSp>
        <p:nvGrpSpPr>
          <p:cNvPr id="28676" name="Group 8">
            <a:extLst>
              <a:ext uri="{FF2B5EF4-FFF2-40B4-BE49-F238E27FC236}">
                <a16:creationId xmlns:a16="http://schemas.microsoft.com/office/drawing/2014/main" id="{0CD4E777-1656-431B-B7C8-BBEB9D552CA4}"/>
              </a:ext>
            </a:extLst>
          </p:cNvPr>
          <p:cNvGrpSpPr>
            <a:grpSpLocks/>
          </p:cNvGrpSpPr>
          <p:nvPr/>
        </p:nvGrpSpPr>
        <p:grpSpPr bwMode="auto">
          <a:xfrm>
            <a:off x="5930900" y="4514850"/>
            <a:ext cx="3581400" cy="704850"/>
            <a:chOff x="4419600" y="4114800"/>
            <a:chExt cx="3581400" cy="704910"/>
          </a:xfrm>
        </p:grpSpPr>
        <p:sp>
          <p:nvSpPr>
            <p:cNvPr id="6" name="Left Brace 5">
              <a:extLst>
                <a:ext uri="{FF2B5EF4-FFF2-40B4-BE49-F238E27FC236}">
                  <a16:creationId xmlns:a16="http://schemas.microsoft.com/office/drawing/2014/main" id="{79D752D4-C08D-4D96-BEE3-1CD83525540E}"/>
                </a:ext>
              </a:extLst>
            </p:cNvPr>
            <p:cNvSpPr/>
            <p:nvPr/>
          </p:nvSpPr>
          <p:spPr>
            <a:xfrm rot="16200000">
              <a:off x="6057887" y="2476513"/>
              <a:ext cx="304826" cy="3581400"/>
            </a:xfrm>
            <a:prstGeom prst="leftBrace">
              <a:avLst>
                <a:gd name="adj1" fmla="val 42135"/>
                <a:gd name="adj2" fmla="val 48793"/>
              </a:avLst>
            </a:prstGeom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id-ID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4ED9026-5E34-4B92-A937-F90480C94E6E}"/>
                </a:ext>
              </a:extLst>
            </p:cNvPr>
            <p:cNvSpPr txBox="1"/>
            <p:nvPr/>
          </p:nvSpPr>
          <p:spPr>
            <a:xfrm>
              <a:off x="5791200" y="4419626"/>
              <a:ext cx="825500" cy="40008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000" b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SISA</a:t>
              </a:r>
              <a:endParaRPr lang="id-ID"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663F9CE-616F-4E55-9677-1682F2656676}"/>
              </a:ext>
            </a:extLst>
          </p:cNvPr>
          <p:cNvSpPr txBox="1"/>
          <p:nvPr/>
        </p:nvSpPr>
        <p:spPr>
          <a:xfrm>
            <a:off x="4419600" y="5267980"/>
            <a:ext cx="3626314" cy="523220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  <a:sp3d extrusionH="57150">
              <a:bevelT w="38100" h="38100" prst="angle"/>
            </a:sp3d>
          </a:bodyPr>
          <a:lstStyle/>
          <a:p>
            <a:pPr>
              <a:defRPr/>
            </a:pP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S(x) = P</a:t>
            </a:r>
            <a:r>
              <a:rPr lang="en-US" sz="2800" b="1" baseline="-2500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n-US" sz="2800" b="1" baseline="-2500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b="1" baseline="-2500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P</a:t>
            </a:r>
            <a:r>
              <a:rPr lang="en-US" sz="2800" b="1" baseline="-2500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b="1" baseline="-2500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800" b="1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S</a:t>
            </a:r>
            <a:r>
              <a:rPr lang="en-US" sz="2800" b="1" baseline="-25000">
                <a:ln w="900" cmpd="sng">
                  <a:solidFill>
                    <a:schemeClr val="tx1">
                      <a:alpha val="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id-ID" sz="2800" b="1">
              <a:ln w="900" cmpd="sng">
                <a:solidFill>
                  <a:schemeClr val="tx1">
                    <a:alpha val="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A34F3-52B5-4319-BE7F-77F3B869AD7C}"/>
              </a:ext>
            </a:extLst>
          </p:cNvPr>
          <p:cNvSpPr txBox="1">
            <a:spLocks/>
          </p:cNvSpPr>
          <p:nvPr/>
        </p:nvSpPr>
        <p:spPr bwMode="auto">
          <a:xfrm>
            <a:off x="3581400" y="182562"/>
            <a:ext cx="5105400" cy="65563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kern="0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teorema</a:t>
            </a:r>
            <a:r>
              <a:rPr lang="en-US" sz="32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FAKTOR</a:t>
            </a:r>
            <a:endParaRPr lang="id-ID" sz="32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1FDAE3-D0CD-441C-85D0-7E3DE663B212}"/>
              </a:ext>
            </a:extLst>
          </p:cNvPr>
          <p:cNvSpPr txBox="1"/>
          <p:nvPr/>
        </p:nvSpPr>
        <p:spPr>
          <a:xfrm>
            <a:off x="2133600" y="1066801"/>
            <a:ext cx="81534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Jika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suku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banyak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f(x)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dibagi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oleh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p(x)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memberikan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sisa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adalah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nol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maka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p(x)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disebut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faktor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dari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f(x).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84971B-A3B5-41C1-B3C3-5E7F75FBC12F}"/>
              </a:ext>
            </a:extLst>
          </p:cNvPr>
          <p:cNvSpPr txBox="1"/>
          <p:nvPr/>
        </p:nvSpPr>
        <p:spPr>
          <a:xfrm>
            <a:off x="2286001" y="2057401"/>
            <a:ext cx="7510389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TEOREMA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en-US" sz="2800" dirty="0">
                <a:latin typeface="Arial" charset="0"/>
                <a:cs typeface="Arial" charset="0"/>
              </a:rPr>
              <a:t>:</a:t>
            </a:r>
          </a:p>
          <a:p>
            <a:pPr eaLnBrk="1" hangingPunct="1">
              <a:defRPr/>
            </a:pPr>
            <a:r>
              <a:rPr lang="en-US" sz="2800" dirty="0">
                <a:latin typeface="Arial" charset="0"/>
                <a:cs typeface="Arial" charset="0"/>
              </a:rPr>
              <a:t>(x – a) </a:t>
            </a:r>
            <a:r>
              <a:rPr lang="en-US" sz="2800" dirty="0" err="1">
                <a:latin typeface="Arial" charset="0"/>
                <a:cs typeface="Arial" charset="0"/>
              </a:rPr>
              <a:t>merupakan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faktor</a:t>
            </a:r>
            <a:r>
              <a:rPr lang="en-US" sz="2800" dirty="0">
                <a:latin typeface="Arial" charset="0"/>
                <a:cs typeface="Arial" charset="0"/>
              </a:rPr>
              <a:t>  </a:t>
            </a:r>
            <a:r>
              <a:rPr lang="en-US" sz="2800" dirty="0" err="1">
                <a:latin typeface="Arial" charset="0"/>
                <a:cs typeface="Arial" charset="0"/>
              </a:rPr>
              <a:t>dari</a:t>
            </a:r>
            <a:r>
              <a:rPr lang="en-US" sz="2800" dirty="0">
                <a:latin typeface="Arial" charset="0"/>
                <a:cs typeface="Arial" charset="0"/>
              </a:rPr>
              <a:t> f(x)  </a:t>
            </a:r>
            <a:r>
              <a:rPr lang="en-US" sz="2800" dirty="0">
                <a:latin typeface="MS Mincho"/>
                <a:ea typeface="MS Mincho"/>
                <a:cs typeface="Arial" charset="0"/>
              </a:rPr>
              <a:t>⇔</a:t>
            </a:r>
            <a:r>
              <a:rPr lang="en-US" sz="2800" dirty="0">
                <a:latin typeface="Calibri"/>
                <a:cs typeface="Arial" charset="0"/>
              </a:rPr>
              <a:t> </a:t>
            </a:r>
            <a:r>
              <a:rPr lang="en-US" sz="2800" dirty="0">
                <a:latin typeface="Arial" charset="0"/>
                <a:cs typeface="Arial" charset="0"/>
              </a:rPr>
              <a:t> f(a) = 0 </a:t>
            </a:r>
          </a:p>
        </p:txBody>
      </p:sp>
      <p:graphicFrame>
        <p:nvGraphicFramePr>
          <p:cNvPr id="29701" name="Object 4">
            <a:extLst>
              <a:ext uri="{FF2B5EF4-FFF2-40B4-BE49-F238E27FC236}">
                <a16:creationId xmlns:a16="http://schemas.microsoft.com/office/drawing/2014/main" id="{275ABD9A-39DA-444D-9F3D-44359D99A4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0" y="18415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29701" name="Object 4">
                        <a:extLst>
                          <a:ext uri="{FF2B5EF4-FFF2-40B4-BE49-F238E27FC236}">
                            <a16:creationId xmlns:a16="http://schemas.microsoft.com/office/drawing/2014/main" id="{275ABD9A-39DA-444D-9F3D-44359D99A4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8415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TextBox 7">
            <a:extLst>
              <a:ext uri="{FF2B5EF4-FFF2-40B4-BE49-F238E27FC236}">
                <a16:creationId xmlns:a16="http://schemas.microsoft.com/office/drawing/2014/main" id="{475C222A-B912-4E1B-A2DE-3F147B606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971800"/>
            <a:ext cx="84582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1938" indent="-2619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Soal :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en-US" altLang="en-US" sz="2000">
                <a:latin typeface="Arial" panose="020B0604020202020204" pitchFamily="34" charset="0"/>
              </a:rPr>
              <a:t>Tentukan nilai k agar (x – 1) merupakan faktor dari x</a:t>
            </a:r>
            <a:r>
              <a:rPr lang="en-US" altLang="en-US" sz="2000" baseline="30000">
                <a:latin typeface="Arial" panose="020B0604020202020204" pitchFamily="34" charset="0"/>
              </a:rPr>
              <a:t>3</a:t>
            </a:r>
            <a:r>
              <a:rPr lang="en-US" altLang="en-US" sz="2000">
                <a:latin typeface="Arial" panose="020B0604020202020204" pitchFamily="34" charset="0"/>
              </a:rPr>
              <a:t> + 4x</a:t>
            </a:r>
            <a:r>
              <a:rPr lang="en-US" altLang="en-US" sz="2000" baseline="30000">
                <a:latin typeface="Arial" panose="020B0604020202020204" pitchFamily="34" charset="0"/>
              </a:rPr>
              <a:t>2</a:t>
            </a:r>
            <a:r>
              <a:rPr lang="en-US" altLang="en-US" sz="2000">
                <a:latin typeface="Arial" panose="020B0604020202020204" pitchFamily="34" charset="0"/>
              </a:rPr>
              <a:t> – kx + 7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en-US" altLang="en-US" sz="2000">
                <a:latin typeface="Arial" panose="020B0604020202020204" pitchFamily="34" charset="0"/>
              </a:rPr>
              <a:t>Tentukan nilai k jika x – y merupakan faktor dari suku banyak                               f(x,y) = x</a:t>
            </a:r>
            <a:r>
              <a:rPr lang="en-US" altLang="en-US" sz="2000" baseline="30000">
                <a:latin typeface="Arial" panose="020B0604020202020204" pitchFamily="34" charset="0"/>
              </a:rPr>
              <a:t>3</a:t>
            </a:r>
            <a:r>
              <a:rPr lang="en-US" altLang="en-US" sz="2000">
                <a:latin typeface="Arial" panose="020B0604020202020204" pitchFamily="34" charset="0"/>
              </a:rPr>
              <a:t> – 5x</a:t>
            </a:r>
            <a:r>
              <a:rPr lang="en-US" altLang="en-US" sz="2000" baseline="30000">
                <a:latin typeface="Arial" panose="020B0604020202020204" pitchFamily="34" charset="0"/>
              </a:rPr>
              <a:t>2</a:t>
            </a:r>
            <a:r>
              <a:rPr lang="en-US" altLang="en-US" sz="2000">
                <a:latin typeface="Arial" panose="020B0604020202020204" pitchFamily="34" charset="0"/>
              </a:rPr>
              <a:t>y + kx</a:t>
            </a:r>
            <a:r>
              <a:rPr lang="en-US" altLang="en-US" sz="2000" baseline="30000">
                <a:latin typeface="Arial" panose="020B0604020202020204" pitchFamily="34" charset="0"/>
              </a:rPr>
              <a:t>2</a:t>
            </a:r>
            <a:r>
              <a:rPr lang="en-US" altLang="en-US" sz="2000">
                <a:latin typeface="Arial" panose="020B0604020202020204" pitchFamily="34" charset="0"/>
              </a:rPr>
              <a:t>y – x + y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>
            <a:extLst>
              <a:ext uri="{FF2B5EF4-FFF2-40B4-BE49-F238E27FC236}">
                <a16:creationId xmlns:a16="http://schemas.microsoft.com/office/drawing/2014/main" id="{703856F3-D65F-4591-B8AD-E67EEAA26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3289" y="1617744"/>
            <a:ext cx="204383" cy="387191"/>
          </a:xfrm>
          <a:prstGeom prst="roundRect">
            <a:avLst>
              <a:gd name="adj" fmla="val 16667"/>
            </a:avLst>
          </a:prstGeom>
          <a:solidFill>
            <a:srgbClr val="99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3427" name="AutoShape 3">
            <a:extLst>
              <a:ext uri="{FF2B5EF4-FFF2-40B4-BE49-F238E27FC236}">
                <a16:creationId xmlns:a16="http://schemas.microsoft.com/office/drawing/2014/main" id="{FC921240-D824-40FB-BAC3-8EEB1E0BC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6539" y="2614694"/>
            <a:ext cx="204383" cy="387191"/>
          </a:xfrm>
          <a:prstGeom prst="roundRect">
            <a:avLst>
              <a:gd name="adj" fmla="val 16667"/>
            </a:avLst>
          </a:prstGeom>
          <a:solidFill>
            <a:srgbClr val="99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879158E5-8670-4449-93DC-1989C5BD00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73400" y="7035800"/>
            <a:ext cx="1638300" cy="1143000"/>
          </a:xfrm>
        </p:spPr>
        <p:txBody>
          <a:bodyPr/>
          <a:lstStyle/>
          <a:p>
            <a:r>
              <a:rPr lang="en-US" altLang="en-US" sz="800">
                <a:cs typeface="Times New Roman" panose="02020603050405020304" pitchFamily="18" charset="0"/>
              </a:rPr>
              <a:t>Factor Theorem</a:t>
            </a:r>
          </a:p>
        </p:txBody>
      </p:sp>
      <p:sp>
        <p:nvSpPr>
          <p:cNvPr id="103430" name="Text Box 6">
            <a:extLst>
              <a:ext uri="{FF2B5EF4-FFF2-40B4-BE49-F238E27FC236}">
                <a16:creationId xmlns:a16="http://schemas.microsoft.com/office/drawing/2014/main" id="{D169FA32-1D4B-4F7C-B5F0-9EC89DB55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838200"/>
            <a:ext cx="8610600" cy="463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Ex 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: Show that (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+ 2) and (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– 1) are factors of P(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) = 2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2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200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– 5</a:t>
            </a:r>
            <a:r>
              <a:rPr lang="en-US" altLang="en-US" sz="22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200">
                <a:latin typeface="Times New Roman" panose="02020603050405020304" pitchFamily="18" charset="0"/>
                <a:cs typeface="Times New Roman" panose="02020603050405020304" pitchFamily="18" charset="0"/>
              </a:rPr>
              <a:t> + 2.</a:t>
            </a:r>
            <a:endParaRPr lang="en-CA" altLang="en-US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31" name="Line 7">
            <a:extLst>
              <a:ext uri="{FF2B5EF4-FFF2-40B4-BE49-F238E27FC236}">
                <a16:creationId xmlns:a16="http://schemas.microsoft.com/office/drawing/2014/main" id="{47E2B104-966C-440B-94B9-C70C73296FA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2750" y="2078038"/>
            <a:ext cx="0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ID"/>
          </a:p>
        </p:txBody>
      </p:sp>
      <p:sp>
        <p:nvSpPr>
          <p:cNvPr id="103432" name="Text Box 8">
            <a:extLst>
              <a:ext uri="{FF2B5EF4-FFF2-40B4-BE49-F238E27FC236}">
                <a16:creationId xmlns:a16="http://schemas.microsoft.com/office/drawing/2014/main" id="{EBABB042-EE92-452E-9D44-B07498760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2017714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33" name="Text Box 9">
            <a:extLst>
              <a:ext uri="{FF2B5EF4-FFF2-40B4-BE49-F238E27FC236}">
                <a16:creationId xmlns:a16="http://schemas.microsoft.com/office/drawing/2014/main" id="{5FA32EE5-5815-4C76-AFB6-419D6416F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175" y="1530351"/>
            <a:ext cx="3371436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         1          –</a:t>
            </a:r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5           2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34" name="Freeform 10">
            <a:extLst>
              <a:ext uri="{FF2B5EF4-FFF2-40B4-BE49-F238E27FC236}">
                <a16:creationId xmlns:a16="http://schemas.microsoft.com/office/drawing/2014/main" id="{9B827957-F347-40D6-9D8C-49B732E94273}"/>
              </a:ext>
            </a:extLst>
          </p:cNvPr>
          <p:cNvSpPr>
            <a:spLocks/>
          </p:cNvSpPr>
          <p:nvPr/>
        </p:nvSpPr>
        <p:spPr bwMode="auto">
          <a:xfrm>
            <a:off x="2533650" y="1636713"/>
            <a:ext cx="3475038" cy="369332"/>
          </a:xfrm>
          <a:custGeom>
            <a:avLst/>
            <a:gdLst>
              <a:gd name="T0" fmla="*/ 0 w 1758"/>
              <a:gd name="T1" fmla="*/ 0 h 432"/>
              <a:gd name="T2" fmla="*/ 0 w 1758"/>
              <a:gd name="T3" fmla="*/ 2147483646 h 432"/>
              <a:gd name="T4" fmla="*/ 2147483646 w 1758"/>
              <a:gd name="T5" fmla="*/ 2147483646 h 432"/>
              <a:gd name="T6" fmla="*/ 0 60000 65536"/>
              <a:gd name="T7" fmla="*/ 0 60000 65536"/>
              <a:gd name="T8" fmla="*/ 0 60000 65536"/>
              <a:gd name="T9" fmla="*/ 0 w 1758"/>
              <a:gd name="T10" fmla="*/ 0 h 432"/>
              <a:gd name="T11" fmla="*/ 1758 w 1758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8" h="432">
                <a:moveTo>
                  <a:pt x="0" y="0"/>
                </a:moveTo>
                <a:lnTo>
                  <a:pt x="0" y="431"/>
                </a:lnTo>
                <a:lnTo>
                  <a:pt x="1758" y="432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ID"/>
          </a:p>
        </p:txBody>
      </p:sp>
      <p:sp>
        <p:nvSpPr>
          <p:cNvPr id="103435" name="Text Box 11">
            <a:extLst>
              <a:ext uri="{FF2B5EF4-FFF2-40B4-BE49-F238E27FC236}">
                <a16:creationId xmlns:a16="http://schemas.microsoft.com/office/drawing/2014/main" id="{2DFFEE5D-6D8F-49E1-8B3E-0F26EFF8D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528764"/>
            <a:ext cx="569387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2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36" name="Text Box 12">
            <a:extLst>
              <a:ext uri="{FF2B5EF4-FFF2-40B4-BE49-F238E27FC236}">
                <a16:creationId xmlns:a16="http://schemas.microsoft.com/office/drawing/2014/main" id="{8FE7AE18-38AF-40FA-BD56-D632469D9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175" y="2524126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37" name="Text Box 13">
            <a:extLst>
              <a:ext uri="{FF2B5EF4-FFF2-40B4-BE49-F238E27FC236}">
                <a16:creationId xmlns:a16="http://schemas.microsoft.com/office/drawing/2014/main" id="{63A12C1E-CB99-422C-82D5-73027FE17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976" y="2017714"/>
            <a:ext cx="569387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4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38" name="Text Box 14">
            <a:extLst>
              <a:ext uri="{FF2B5EF4-FFF2-40B4-BE49-F238E27FC236}">
                <a16:creationId xmlns:a16="http://schemas.microsoft.com/office/drawing/2014/main" id="{8EFEE747-4878-4D18-A29E-08DE363DE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264" y="2524126"/>
            <a:ext cx="569387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3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39" name="Text Box 15">
            <a:extLst>
              <a:ext uri="{FF2B5EF4-FFF2-40B4-BE49-F238E27FC236}">
                <a16:creationId xmlns:a16="http://schemas.microsoft.com/office/drawing/2014/main" id="{4700F4F6-C3F2-48E5-ABCF-18E79C708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2524126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40" name="Text Box 16">
            <a:extLst>
              <a:ext uri="{FF2B5EF4-FFF2-40B4-BE49-F238E27FC236}">
                <a16:creationId xmlns:a16="http://schemas.microsoft.com/office/drawing/2014/main" id="{4BCFB1C9-7854-492C-B665-85F596325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8476" y="2017714"/>
            <a:ext cx="569387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2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41" name="Text Box 17">
            <a:extLst>
              <a:ext uri="{FF2B5EF4-FFF2-40B4-BE49-F238E27FC236}">
                <a16:creationId xmlns:a16="http://schemas.microsoft.com/office/drawing/2014/main" id="{C4B0D797-73C7-4FAD-8DE5-292A19E7C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2625" y="2524126"/>
            <a:ext cx="577850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42" name="Text Box 18">
            <a:extLst>
              <a:ext uri="{FF2B5EF4-FFF2-40B4-BE49-F238E27FC236}">
                <a16:creationId xmlns:a16="http://schemas.microsoft.com/office/drawing/2014/main" id="{94D6E406-FFC4-4A74-9B62-95D1FE5DA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3" y="3241676"/>
            <a:ext cx="8074646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 remainders of 0 indicate that 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+ 2) and 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1) are factors. 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43" name="Line 19">
            <a:extLst>
              <a:ext uri="{FF2B5EF4-FFF2-40B4-BE49-F238E27FC236}">
                <a16:creationId xmlns:a16="http://schemas.microsoft.com/office/drawing/2014/main" id="{0676D4BA-C58D-475B-B28D-5F97E5FE3F3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1413" y="2073275"/>
            <a:ext cx="0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ID"/>
          </a:p>
        </p:txBody>
      </p:sp>
      <p:sp>
        <p:nvSpPr>
          <p:cNvPr id="103444" name="Text Box 20">
            <a:extLst>
              <a:ext uri="{FF2B5EF4-FFF2-40B4-BE49-F238E27FC236}">
                <a16:creationId xmlns:a16="http://schemas.microsoft.com/office/drawing/2014/main" id="{E9B70DC7-2F62-4A1D-8467-CFD6D7D61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4926" y="2012951"/>
            <a:ext cx="569387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1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45" name="Text Box 21">
            <a:extLst>
              <a:ext uri="{FF2B5EF4-FFF2-40B4-BE49-F238E27FC236}">
                <a16:creationId xmlns:a16="http://schemas.microsoft.com/office/drawing/2014/main" id="{D7485DB7-13B7-4AFF-9350-403384702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1525589"/>
            <a:ext cx="218521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        – 3         1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46" name="Freeform 22">
            <a:extLst>
              <a:ext uri="{FF2B5EF4-FFF2-40B4-BE49-F238E27FC236}">
                <a16:creationId xmlns:a16="http://schemas.microsoft.com/office/drawing/2014/main" id="{7B01B627-94E3-4331-B001-6C4726BAF4DE}"/>
              </a:ext>
            </a:extLst>
          </p:cNvPr>
          <p:cNvSpPr>
            <a:spLocks/>
          </p:cNvSpPr>
          <p:nvPr/>
        </p:nvSpPr>
        <p:spPr bwMode="auto">
          <a:xfrm>
            <a:off x="7072314" y="1631950"/>
            <a:ext cx="2619375" cy="369332"/>
          </a:xfrm>
          <a:custGeom>
            <a:avLst/>
            <a:gdLst>
              <a:gd name="T0" fmla="*/ 0 w 1758"/>
              <a:gd name="T1" fmla="*/ 0 h 432"/>
              <a:gd name="T2" fmla="*/ 0 w 1758"/>
              <a:gd name="T3" fmla="*/ 2147483646 h 432"/>
              <a:gd name="T4" fmla="*/ 2147483646 w 1758"/>
              <a:gd name="T5" fmla="*/ 2147483646 h 432"/>
              <a:gd name="T6" fmla="*/ 0 60000 65536"/>
              <a:gd name="T7" fmla="*/ 0 60000 65536"/>
              <a:gd name="T8" fmla="*/ 0 60000 65536"/>
              <a:gd name="T9" fmla="*/ 0 w 1758"/>
              <a:gd name="T10" fmla="*/ 0 h 432"/>
              <a:gd name="T11" fmla="*/ 1758 w 1758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58" h="432">
                <a:moveTo>
                  <a:pt x="0" y="0"/>
                </a:moveTo>
                <a:lnTo>
                  <a:pt x="0" y="431"/>
                </a:lnTo>
                <a:lnTo>
                  <a:pt x="1758" y="432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ID"/>
          </a:p>
        </p:txBody>
      </p:sp>
      <p:sp>
        <p:nvSpPr>
          <p:cNvPr id="103447" name="Text Box 23">
            <a:extLst>
              <a:ext uri="{FF2B5EF4-FFF2-40B4-BE49-F238E27FC236}">
                <a16:creationId xmlns:a16="http://schemas.microsoft.com/office/drawing/2014/main" id="{7FAE2901-CD5C-4192-A22F-364317651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1524001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48" name="Text Box 24">
            <a:extLst>
              <a:ext uri="{FF2B5EF4-FFF2-40B4-BE49-F238E27FC236}">
                <a16:creationId xmlns:a16="http://schemas.microsoft.com/office/drawing/2014/main" id="{74CC47A6-1925-4CC4-BE60-10CD1C90B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2519364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49" name="Text Box 25">
            <a:extLst>
              <a:ext uri="{FF2B5EF4-FFF2-40B4-BE49-F238E27FC236}">
                <a16:creationId xmlns:a16="http://schemas.microsoft.com/office/drawing/2014/main" id="{226A905C-AEC8-4219-B30A-283062F9F1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3100" y="2012951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50" name="Text Box 26">
            <a:extLst>
              <a:ext uri="{FF2B5EF4-FFF2-40B4-BE49-F238E27FC236}">
                <a16:creationId xmlns:a16="http://schemas.microsoft.com/office/drawing/2014/main" id="{D1083A3B-5E07-49D2-BA30-583466998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789" y="2519364"/>
            <a:ext cx="569387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1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51" name="Text Box 27">
            <a:extLst>
              <a:ext uri="{FF2B5EF4-FFF2-40B4-BE49-F238E27FC236}">
                <a16:creationId xmlns:a16="http://schemas.microsoft.com/office/drawing/2014/main" id="{295A85A8-6ECB-433A-9397-7B6FF99E7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2100" y="2519364"/>
            <a:ext cx="338554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452" name="Freeform 28">
            <a:extLst>
              <a:ext uri="{FF2B5EF4-FFF2-40B4-BE49-F238E27FC236}">
                <a16:creationId xmlns:a16="http://schemas.microsoft.com/office/drawing/2014/main" id="{4968BF12-B441-497E-87A7-7210F7DF0C61}"/>
              </a:ext>
            </a:extLst>
          </p:cNvPr>
          <p:cNvSpPr>
            <a:spLocks/>
          </p:cNvSpPr>
          <p:nvPr/>
        </p:nvSpPr>
        <p:spPr bwMode="auto">
          <a:xfrm>
            <a:off x="5930900" y="2997201"/>
            <a:ext cx="3411538" cy="246063"/>
          </a:xfrm>
          <a:custGeom>
            <a:avLst/>
            <a:gdLst>
              <a:gd name="T0" fmla="*/ 0 w 2186"/>
              <a:gd name="T1" fmla="*/ 0 h 146"/>
              <a:gd name="T2" fmla="*/ 0 w 2186"/>
              <a:gd name="T3" fmla="*/ 2147483646 h 146"/>
              <a:gd name="T4" fmla="*/ 2147483646 w 2186"/>
              <a:gd name="T5" fmla="*/ 2147483646 h 146"/>
              <a:gd name="T6" fmla="*/ 2147483646 w 2186"/>
              <a:gd name="T7" fmla="*/ 2147483646 h 146"/>
              <a:gd name="T8" fmla="*/ 0 60000 65536"/>
              <a:gd name="T9" fmla="*/ 0 60000 65536"/>
              <a:gd name="T10" fmla="*/ 0 60000 65536"/>
              <a:gd name="T11" fmla="*/ 0 60000 65536"/>
              <a:gd name="T12" fmla="*/ 0 w 2186"/>
              <a:gd name="T13" fmla="*/ 0 h 146"/>
              <a:gd name="T14" fmla="*/ 2186 w 2186"/>
              <a:gd name="T15" fmla="*/ 146 h 1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86" h="146">
                <a:moveTo>
                  <a:pt x="0" y="0"/>
                </a:moveTo>
                <a:lnTo>
                  <a:pt x="0" y="146"/>
                </a:lnTo>
                <a:lnTo>
                  <a:pt x="2186" y="146"/>
                </a:lnTo>
                <a:lnTo>
                  <a:pt x="2186" y="9"/>
                </a:lnTo>
              </a:path>
            </a:pathLst>
          </a:custGeom>
          <a:noFill/>
          <a:ln w="2540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3453" name="Text Box 29">
            <a:extLst>
              <a:ext uri="{FF2B5EF4-FFF2-40B4-BE49-F238E27FC236}">
                <a16:creationId xmlns:a16="http://schemas.microsoft.com/office/drawing/2014/main" id="{E7B5F99F-0582-4B6A-828E-659D12112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364" y="3930651"/>
            <a:ext cx="7181005" cy="49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 complete factorization of 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is 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+ 2)(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– 1)(2</a:t>
            </a:r>
            <a:r>
              <a:rPr lang="en-US" altLang="en-U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– 1). </a:t>
            </a:r>
            <a:endParaRPr lang="en-CA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34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0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nimBg="1"/>
      <p:bldP spid="103427" grpId="0" animBg="1"/>
      <p:bldP spid="103430" grpId="0" autoUpdateAnimBg="0"/>
      <p:bldP spid="103432" grpId="0" autoUpdateAnimBg="0"/>
      <p:bldP spid="103433" grpId="0" autoUpdateAnimBg="0"/>
      <p:bldP spid="103435" grpId="0" autoUpdateAnimBg="0"/>
      <p:bldP spid="103436" grpId="0" autoUpdateAnimBg="0"/>
      <p:bldP spid="103437" grpId="0" autoUpdateAnimBg="0"/>
      <p:bldP spid="103438" grpId="0" autoUpdateAnimBg="0"/>
      <p:bldP spid="103439" grpId="0" autoUpdateAnimBg="0"/>
      <p:bldP spid="103440" grpId="0" autoUpdateAnimBg="0"/>
      <p:bldP spid="103441" grpId="0" autoUpdateAnimBg="0"/>
      <p:bldP spid="103442" grpId="0" autoUpdateAnimBg="0"/>
      <p:bldP spid="103444" grpId="0" autoUpdateAnimBg="0"/>
      <p:bldP spid="103445" grpId="0" autoUpdateAnimBg="0"/>
      <p:bldP spid="103447" grpId="0" autoUpdateAnimBg="0"/>
      <p:bldP spid="103448" grpId="0" autoUpdateAnimBg="0"/>
      <p:bldP spid="103449" grpId="0" autoUpdateAnimBg="0"/>
      <p:bldP spid="103450" grpId="0" autoUpdateAnimBg="0"/>
      <p:bldP spid="103451" grpId="0" autoUpdateAnimBg="0"/>
      <p:bldP spid="10345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B21BC-8C52-4737-8425-E0C15FAED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5800" y="152400"/>
            <a:ext cx="3352800" cy="655638"/>
          </a:xfrm>
          <a:ln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32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Pengertian</a:t>
            </a:r>
            <a:endParaRPr lang="id-ID" sz="32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475EFB-A797-46A1-9EB5-031C7B1D4F66}"/>
              </a:ext>
            </a:extLst>
          </p:cNvPr>
          <p:cNvSpPr txBox="1"/>
          <p:nvPr/>
        </p:nvSpPr>
        <p:spPr>
          <a:xfrm>
            <a:off x="1828800" y="914400"/>
            <a:ext cx="86868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 err="1">
                <a:cs typeface="Arial" charset="0"/>
              </a:rPr>
              <a:t>Suku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banyak</a:t>
            </a:r>
            <a:r>
              <a:rPr lang="en-US" sz="2400" dirty="0">
                <a:cs typeface="Arial" charset="0"/>
              </a:rPr>
              <a:t>/</a:t>
            </a:r>
            <a:r>
              <a:rPr lang="en-US" sz="2400" dirty="0" err="1">
                <a:cs typeface="Arial" charset="0"/>
              </a:rPr>
              <a:t>Polinom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dalam</a:t>
            </a:r>
            <a:r>
              <a:rPr lang="en-US" sz="2400" dirty="0">
                <a:cs typeface="Arial" charset="0"/>
              </a:rPr>
              <a:t> x </a:t>
            </a:r>
            <a:r>
              <a:rPr lang="en-US" sz="2400" dirty="0" err="1">
                <a:cs typeface="Arial" charset="0"/>
              </a:rPr>
              <a:t>berderajad</a:t>
            </a:r>
            <a:r>
              <a:rPr lang="en-US" sz="2400" dirty="0">
                <a:cs typeface="Arial" charset="0"/>
              </a:rPr>
              <a:t> n </a:t>
            </a:r>
            <a:r>
              <a:rPr lang="en-US" sz="2400" dirty="0" err="1">
                <a:cs typeface="Arial" charset="0"/>
              </a:rPr>
              <a:t>di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tulis</a:t>
            </a:r>
            <a:r>
              <a:rPr lang="en-US" sz="2400" dirty="0">
                <a:cs typeface="Arial" charset="0"/>
              </a:rPr>
              <a:t> :</a:t>
            </a:r>
          </a:p>
          <a:p>
            <a:pPr eaLnBrk="1" hangingPunct="1">
              <a:defRPr/>
            </a:pPr>
            <a:r>
              <a:rPr lang="en-US" sz="2400" dirty="0">
                <a:cs typeface="Arial" charset="0"/>
              </a:rPr>
              <a:t>f(x) = </a:t>
            </a:r>
            <a:r>
              <a:rPr lang="en-US" sz="2400" dirty="0" err="1">
                <a:cs typeface="Arial" charset="0"/>
              </a:rPr>
              <a:t>a</a:t>
            </a:r>
            <a:r>
              <a:rPr lang="en-US" sz="2400" baseline="-25000" dirty="0" err="1">
                <a:cs typeface="Arial" charset="0"/>
              </a:rPr>
              <a:t>n</a:t>
            </a:r>
            <a:r>
              <a:rPr lang="en-US" sz="2400" dirty="0" err="1">
                <a:cs typeface="Arial" charset="0"/>
              </a:rPr>
              <a:t>x</a:t>
            </a:r>
            <a:r>
              <a:rPr lang="en-US" sz="2400" baseline="30000" dirty="0" err="1">
                <a:cs typeface="Arial" charset="0"/>
              </a:rPr>
              <a:t>n</a:t>
            </a:r>
            <a:r>
              <a:rPr lang="en-US" sz="2400" dirty="0">
                <a:cs typeface="Arial" charset="0"/>
              </a:rPr>
              <a:t> + a</a:t>
            </a:r>
            <a:r>
              <a:rPr lang="en-US" sz="2400" baseline="-25000" dirty="0">
                <a:cs typeface="Arial" charset="0"/>
              </a:rPr>
              <a:t>n-1</a:t>
            </a:r>
            <a:r>
              <a:rPr lang="en-US" sz="2400" dirty="0">
                <a:cs typeface="Arial" charset="0"/>
              </a:rPr>
              <a:t>x</a:t>
            </a:r>
            <a:r>
              <a:rPr lang="en-US" sz="2400" baseline="30000" dirty="0">
                <a:cs typeface="Arial" charset="0"/>
              </a:rPr>
              <a:t>n-1</a:t>
            </a:r>
            <a:r>
              <a:rPr lang="en-US" sz="2400" dirty="0">
                <a:cs typeface="Arial" charset="0"/>
              </a:rPr>
              <a:t> + a</a:t>
            </a:r>
            <a:r>
              <a:rPr lang="en-US" sz="2400" baseline="-25000" dirty="0">
                <a:cs typeface="Arial" charset="0"/>
              </a:rPr>
              <a:t>n-2</a:t>
            </a:r>
            <a:r>
              <a:rPr lang="en-US" sz="2400" dirty="0">
                <a:cs typeface="Arial" charset="0"/>
              </a:rPr>
              <a:t>x</a:t>
            </a:r>
            <a:r>
              <a:rPr lang="en-US" sz="2400" baseline="30000" dirty="0">
                <a:cs typeface="Arial" charset="0"/>
              </a:rPr>
              <a:t>n-2</a:t>
            </a:r>
            <a:r>
              <a:rPr lang="en-US" sz="2400" dirty="0">
                <a:cs typeface="Arial" charset="0"/>
              </a:rPr>
              <a:t> + a</a:t>
            </a:r>
            <a:r>
              <a:rPr lang="en-US" sz="2400" baseline="-25000" dirty="0">
                <a:cs typeface="Arial" charset="0"/>
              </a:rPr>
              <a:t>n-3</a:t>
            </a:r>
            <a:r>
              <a:rPr lang="en-US" sz="2400" dirty="0">
                <a:cs typeface="Arial" charset="0"/>
              </a:rPr>
              <a:t>x</a:t>
            </a:r>
            <a:r>
              <a:rPr lang="en-US" sz="2400" baseline="30000" dirty="0">
                <a:cs typeface="Arial" charset="0"/>
              </a:rPr>
              <a:t>n-3 </a:t>
            </a:r>
            <a:r>
              <a:rPr lang="en-US" sz="2400" dirty="0">
                <a:cs typeface="Arial" charset="0"/>
              </a:rPr>
              <a:t> + .... + a</a:t>
            </a:r>
            <a:r>
              <a:rPr lang="en-US" sz="2400" baseline="-25000" dirty="0">
                <a:cs typeface="Arial" charset="0"/>
              </a:rPr>
              <a:t>2</a:t>
            </a:r>
            <a:r>
              <a:rPr lang="en-US" sz="2400" dirty="0">
                <a:cs typeface="Arial" charset="0"/>
              </a:rPr>
              <a:t>x</a:t>
            </a:r>
            <a:r>
              <a:rPr lang="en-US" sz="2400" baseline="30000" dirty="0">
                <a:cs typeface="Arial" charset="0"/>
              </a:rPr>
              <a:t>2</a:t>
            </a:r>
            <a:r>
              <a:rPr lang="en-US" sz="2400" dirty="0">
                <a:cs typeface="Arial" charset="0"/>
              </a:rPr>
              <a:t> + a</a:t>
            </a:r>
            <a:r>
              <a:rPr lang="en-US" sz="2400" baseline="-25000" dirty="0">
                <a:cs typeface="Arial" charset="0"/>
              </a:rPr>
              <a:t>1</a:t>
            </a:r>
            <a:r>
              <a:rPr lang="en-US" sz="2400" dirty="0">
                <a:cs typeface="Arial" charset="0"/>
              </a:rPr>
              <a:t>x + </a:t>
            </a:r>
            <a:r>
              <a:rPr lang="en-US" sz="2400" dirty="0" err="1">
                <a:cs typeface="Arial" charset="0"/>
              </a:rPr>
              <a:t>a</a:t>
            </a:r>
            <a:r>
              <a:rPr lang="en-US" sz="2400" baseline="-25000" dirty="0" err="1">
                <a:cs typeface="Arial" charset="0"/>
              </a:rPr>
              <a:t>o</a:t>
            </a:r>
            <a:r>
              <a:rPr lang="en-US" sz="2400" dirty="0">
                <a:cs typeface="Arial" charset="0"/>
              </a:rPr>
              <a:t>  </a:t>
            </a:r>
          </a:p>
          <a:p>
            <a:pPr eaLnBrk="1" hangingPunct="1">
              <a:defRPr/>
            </a:pPr>
            <a:r>
              <a:rPr lang="en-US" sz="2400" dirty="0" err="1">
                <a:cs typeface="Arial" charset="0"/>
              </a:rPr>
              <a:t>dengan</a:t>
            </a:r>
            <a:r>
              <a:rPr lang="en-US" sz="2400" dirty="0">
                <a:cs typeface="Arial" charset="0"/>
              </a:rPr>
              <a:t> n ∈ </a:t>
            </a:r>
            <a:r>
              <a:rPr lang="en-US" sz="2400" dirty="0" err="1">
                <a:cs typeface="Arial" charset="0"/>
              </a:rPr>
              <a:t>Cacah</a:t>
            </a:r>
            <a:r>
              <a:rPr lang="en-US" sz="2400" dirty="0">
                <a:cs typeface="Arial" charset="0"/>
              </a:rPr>
              <a:t> </a:t>
            </a:r>
            <a:endParaRPr lang="id-ID" sz="2400" dirty="0">
              <a:cs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2F9F96-8B77-41C4-A76C-C82FA723D4E8}"/>
              </a:ext>
            </a:extLst>
          </p:cNvPr>
          <p:cNvSpPr txBox="1"/>
          <p:nvPr/>
        </p:nvSpPr>
        <p:spPr>
          <a:xfrm>
            <a:off x="1930400" y="2057400"/>
            <a:ext cx="8280400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id-ID" sz="2400" dirty="0">
                <a:cs typeface="Arial" charset="0"/>
              </a:rPr>
              <a:t>Dimana : a</a:t>
            </a:r>
            <a:r>
              <a:rPr lang="id-ID" sz="2400" baseline="-25000" dirty="0">
                <a:cs typeface="Arial" charset="0"/>
              </a:rPr>
              <a:t>n</a:t>
            </a:r>
            <a:r>
              <a:rPr lang="id-ID" sz="2400" dirty="0">
                <a:cs typeface="Arial" charset="0"/>
              </a:rPr>
              <a:t>x</a:t>
            </a:r>
            <a:r>
              <a:rPr lang="id-ID" sz="2400" baseline="-25000" dirty="0">
                <a:cs typeface="Arial" charset="0"/>
              </a:rPr>
              <a:t>n</a:t>
            </a:r>
            <a:r>
              <a:rPr lang="id-ID" sz="2400" dirty="0">
                <a:cs typeface="Arial" charset="0"/>
              </a:rPr>
              <a:t> adalah suku utama</a:t>
            </a:r>
          </a:p>
          <a:p>
            <a:pPr eaLnBrk="1" hangingPunct="1">
              <a:defRPr/>
            </a:pPr>
            <a:r>
              <a:rPr lang="id-ID" sz="2400" dirty="0">
                <a:cs typeface="Arial" charset="0"/>
              </a:rPr>
              <a:t>	    a</a:t>
            </a:r>
            <a:r>
              <a:rPr lang="id-ID" sz="2400" baseline="-25000" dirty="0">
                <a:cs typeface="Arial" charset="0"/>
              </a:rPr>
              <a:t>n</a:t>
            </a:r>
            <a:r>
              <a:rPr lang="id-ID" sz="2400" dirty="0">
                <a:cs typeface="Arial" charset="0"/>
              </a:rPr>
              <a:t>, a</a:t>
            </a:r>
            <a:r>
              <a:rPr lang="id-ID" sz="2400" baseline="-25000" dirty="0">
                <a:cs typeface="Arial" charset="0"/>
              </a:rPr>
              <a:t>n-1</a:t>
            </a:r>
            <a:r>
              <a:rPr lang="id-ID" sz="2400" dirty="0">
                <a:cs typeface="Arial" charset="0"/>
              </a:rPr>
              <a:t>, ... Adalah konstanta	</a:t>
            </a:r>
          </a:p>
          <a:p>
            <a:pPr eaLnBrk="1" hangingPunct="1">
              <a:defRPr/>
            </a:pPr>
            <a:r>
              <a:rPr lang="id-ID" sz="2400" b="1" dirty="0">
                <a:cs typeface="Arial" charset="0"/>
              </a:rPr>
              <a:t>Kita dapat menentukan nilai suku banyak dengan cara </a:t>
            </a:r>
            <a:r>
              <a:rPr lang="id-ID" sz="2400" b="1" u="sng" dirty="0">
                <a:cs typeface="Arial" charset="0"/>
              </a:rPr>
              <a:t>substitusi</a:t>
            </a:r>
            <a:r>
              <a:rPr lang="id-ID" sz="2400" b="1" dirty="0">
                <a:cs typeface="Arial" charset="0"/>
              </a:rPr>
              <a:t>.</a:t>
            </a:r>
          </a:p>
          <a:p>
            <a:pPr eaLnBrk="1" hangingPunct="1">
              <a:defRPr/>
            </a:pPr>
            <a:r>
              <a:rPr lang="en-US" sz="2400" b="1" dirty="0" err="1">
                <a:cs typeface="Arial" charset="0"/>
              </a:rPr>
              <a:t>Soal</a:t>
            </a:r>
            <a:r>
              <a:rPr lang="en-US" sz="2400" dirty="0">
                <a:cs typeface="Arial" charset="0"/>
              </a:rPr>
              <a:t> :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err="1">
                <a:cs typeface="Arial" charset="0"/>
              </a:rPr>
              <a:t>Diketahui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suku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banyak</a:t>
            </a:r>
            <a:r>
              <a:rPr lang="en-US" sz="2400" dirty="0">
                <a:cs typeface="Arial" charset="0"/>
              </a:rPr>
              <a:t> f(x) = 2x</a:t>
            </a:r>
            <a:r>
              <a:rPr lang="en-US" sz="2400" baseline="30000" dirty="0">
                <a:cs typeface="Arial" charset="0"/>
              </a:rPr>
              <a:t>4</a:t>
            </a:r>
            <a:r>
              <a:rPr lang="en-US" sz="2400" dirty="0">
                <a:cs typeface="Arial" charset="0"/>
              </a:rPr>
              <a:t> – 4x</a:t>
            </a:r>
            <a:r>
              <a:rPr lang="en-US" sz="2400" baseline="30000" dirty="0">
                <a:cs typeface="Arial" charset="0"/>
              </a:rPr>
              <a:t>2</a:t>
            </a:r>
            <a:r>
              <a:rPr lang="en-US" sz="2400" dirty="0">
                <a:cs typeface="Arial" charset="0"/>
              </a:rPr>
              <a:t> – x – 4. </a:t>
            </a:r>
            <a:r>
              <a:rPr lang="en-US" sz="2400" dirty="0" err="1">
                <a:cs typeface="Arial" charset="0"/>
              </a:rPr>
              <a:t>Tentukan</a:t>
            </a:r>
            <a:r>
              <a:rPr lang="en-US" sz="2400" dirty="0">
                <a:cs typeface="Arial" charset="0"/>
              </a:rPr>
              <a:t> :</a:t>
            </a:r>
          </a:p>
          <a:p>
            <a:pPr marL="914400" lvl="1" indent="-292100">
              <a:buFont typeface="+mj-lt"/>
              <a:buAutoNum type="alphaLcPeriod"/>
              <a:defRPr/>
            </a:pPr>
            <a:r>
              <a:rPr lang="en-US" sz="2400" dirty="0">
                <a:cs typeface="Arial" charset="0"/>
              </a:rPr>
              <a:t>f(-1) + f(0) = …. </a:t>
            </a:r>
          </a:p>
          <a:p>
            <a:pPr marL="914400" lvl="1" indent="-292100">
              <a:buFont typeface="+mj-lt"/>
              <a:buAutoNum type="alphaLcPeriod"/>
              <a:defRPr/>
            </a:pPr>
            <a:r>
              <a:rPr lang="en-US" sz="2400" dirty="0">
                <a:cs typeface="Arial" charset="0"/>
              </a:rPr>
              <a:t>f(x – 1) + f(1 – x) = ….</a:t>
            </a:r>
          </a:p>
          <a:p>
            <a:pPr marL="914400" lvl="1" indent="-292100">
              <a:buFont typeface="+mj-lt"/>
              <a:buAutoNum type="alphaLcPeriod"/>
              <a:defRPr/>
            </a:pPr>
            <a:r>
              <a:rPr lang="en-US" sz="2400" dirty="0" err="1">
                <a:cs typeface="Arial" charset="0"/>
              </a:rPr>
              <a:t>Nilai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suku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banyak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tersebut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untuk</a:t>
            </a:r>
            <a:r>
              <a:rPr lang="en-US" sz="2400" dirty="0">
                <a:cs typeface="Arial" charset="0"/>
              </a:rPr>
              <a:t> x = - 2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err="1">
                <a:cs typeface="Arial" charset="0"/>
              </a:rPr>
              <a:t>Pada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sukubanyak</a:t>
            </a:r>
            <a:r>
              <a:rPr lang="en-US" sz="2400" dirty="0">
                <a:cs typeface="Arial" charset="0"/>
              </a:rPr>
              <a:t> f(x) = x</a:t>
            </a:r>
            <a:r>
              <a:rPr lang="en-US" sz="2400" baseline="30000" dirty="0">
                <a:cs typeface="Arial" charset="0"/>
              </a:rPr>
              <a:t>3</a:t>
            </a:r>
            <a:r>
              <a:rPr lang="en-US" sz="2400" dirty="0">
                <a:cs typeface="Arial" charset="0"/>
              </a:rPr>
              <a:t> – x</a:t>
            </a:r>
            <a:r>
              <a:rPr lang="en-US" sz="2400" baseline="30000" dirty="0">
                <a:cs typeface="Arial" charset="0"/>
              </a:rPr>
              <a:t>2</a:t>
            </a:r>
            <a:r>
              <a:rPr lang="en-US" sz="2400" dirty="0">
                <a:cs typeface="Arial" charset="0"/>
              </a:rPr>
              <a:t> – 2x. </a:t>
            </a:r>
            <a:r>
              <a:rPr lang="en-US" sz="2400" dirty="0" err="1">
                <a:cs typeface="Arial" charset="0"/>
              </a:rPr>
              <a:t>Tentukan</a:t>
            </a:r>
            <a:r>
              <a:rPr lang="en-US" sz="2400" dirty="0">
                <a:cs typeface="Arial" charset="0"/>
              </a:rPr>
              <a:t> </a:t>
            </a:r>
            <a:r>
              <a:rPr lang="en-US" sz="2400" dirty="0" err="1">
                <a:cs typeface="Arial" charset="0"/>
              </a:rPr>
              <a:t>nilai</a:t>
            </a:r>
            <a:r>
              <a:rPr lang="en-US" sz="2400" dirty="0">
                <a:cs typeface="Arial" charset="0"/>
              </a:rPr>
              <a:t> k &gt; 0 yang </a:t>
            </a:r>
            <a:r>
              <a:rPr lang="en-US" sz="2400" dirty="0" err="1">
                <a:cs typeface="Arial" charset="0"/>
              </a:rPr>
              <a:t>memenuhi</a:t>
            </a:r>
            <a:r>
              <a:rPr lang="en-US" sz="2400" dirty="0">
                <a:cs typeface="Arial" charset="0"/>
              </a:rPr>
              <a:t> f(k) = 0  </a:t>
            </a:r>
            <a:r>
              <a:rPr lang="id-ID" sz="2400" dirty="0">
                <a:cs typeface="Arial" charset="0"/>
              </a:rPr>
              <a:t>!</a:t>
            </a:r>
            <a:r>
              <a:rPr lang="en-US" sz="2400" dirty="0">
                <a:cs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>
            <a:extLst>
              <a:ext uri="{FF2B5EF4-FFF2-40B4-BE49-F238E27FC236}">
                <a16:creationId xmlns:a16="http://schemas.microsoft.com/office/drawing/2014/main" id="{F8AEEE81-E801-422D-A926-C08162158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1001"/>
            <a:ext cx="83820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/>
              <a:t>SOAL</a:t>
            </a:r>
            <a:r>
              <a:rPr lang="en-US" altLang="en-US" sz="2400"/>
              <a:t> :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en-US" altLang="en-US" sz="2400"/>
              <a:t>Tentukan hasil bagi h(x) dan sisa S(x) dengan metode horner dan metode koefisien tak tentu jika :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eriod"/>
            </a:pPr>
            <a:r>
              <a:rPr lang="en-US" altLang="en-US" sz="2400"/>
              <a:t>2x</a:t>
            </a:r>
            <a:r>
              <a:rPr lang="en-US" altLang="en-US" sz="2400" baseline="30000"/>
              <a:t>3 </a:t>
            </a:r>
            <a:r>
              <a:rPr lang="en-US" altLang="en-US" sz="2400"/>
              <a:t>+ 4x</a:t>
            </a:r>
            <a:r>
              <a:rPr lang="en-US" altLang="en-US" sz="2400" baseline="30000"/>
              <a:t>2 </a:t>
            </a:r>
            <a:r>
              <a:rPr lang="en-US" altLang="en-US" sz="2400"/>
              <a:t>– 2x – 4  dibagi oleh (x – 4)(x – 2)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eriod"/>
            </a:pPr>
            <a:r>
              <a:rPr lang="en-US" altLang="en-US" sz="2400"/>
              <a:t>6x</a:t>
            </a:r>
            <a:r>
              <a:rPr lang="en-US" altLang="en-US" sz="2400" baseline="30000"/>
              <a:t>4 </a:t>
            </a:r>
            <a:r>
              <a:rPr lang="en-US" altLang="en-US" sz="2400"/>
              <a:t>– 2x</a:t>
            </a:r>
            <a:r>
              <a:rPr lang="en-US" altLang="en-US" sz="2400" baseline="30000"/>
              <a:t>2</a:t>
            </a:r>
            <a:r>
              <a:rPr lang="en-US" altLang="en-US" sz="2400"/>
              <a:t> – 4x  dibagi oleh (x</a:t>
            </a:r>
            <a:r>
              <a:rPr lang="en-US" altLang="en-US" sz="2400" baseline="30000"/>
              <a:t>2</a:t>
            </a:r>
            <a:r>
              <a:rPr lang="en-US" altLang="en-US" sz="2400"/>
              <a:t> – x – 6)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eriod"/>
            </a:pPr>
            <a:r>
              <a:rPr lang="en-US" altLang="en-US" sz="2400"/>
              <a:t>6x</a:t>
            </a:r>
            <a:r>
              <a:rPr lang="en-US" altLang="en-US" sz="2400" baseline="30000"/>
              <a:t>4 </a:t>
            </a:r>
            <a:r>
              <a:rPr lang="en-US" altLang="en-US" sz="2400"/>
              <a:t>– 2x</a:t>
            </a:r>
            <a:r>
              <a:rPr lang="en-US" altLang="en-US" sz="2400" baseline="30000"/>
              <a:t>2</a:t>
            </a:r>
            <a:r>
              <a:rPr lang="en-US" altLang="en-US" sz="2400"/>
              <a:t> – 4x  dibagi oleh (2x – 1)(x + 2)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eriod"/>
            </a:pPr>
            <a:r>
              <a:rPr lang="en-US" altLang="en-US" sz="2400"/>
              <a:t> 2x</a:t>
            </a:r>
            <a:r>
              <a:rPr lang="en-US" altLang="en-US" sz="2400" baseline="30000"/>
              <a:t>4 </a:t>
            </a:r>
            <a:r>
              <a:rPr lang="en-US" altLang="en-US" sz="2400"/>
              <a:t>+ 4x</a:t>
            </a:r>
            <a:r>
              <a:rPr lang="en-US" altLang="en-US" sz="2400" baseline="30000"/>
              <a:t>3 </a:t>
            </a:r>
            <a:r>
              <a:rPr lang="en-US" altLang="en-US" sz="2400"/>
              <a:t>– 3x – 4  dibagi oleh (2x – 1)(2x – 4)  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eriod"/>
            </a:pPr>
            <a:r>
              <a:rPr lang="en-US" altLang="en-US" sz="2400"/>
              <a:t>x</a:t>
            </a:r>
            <a:r>
              <a:rPr lang="en-US" altLang="en-US" sz="2400" baseline="30000"/>
              <a:t>4 </a:t>
            </a:r>
            <a:r>
              <a:rPr lang="en-US" altLang="en-US" sz="2400"/>
              <a:t>+ x</a:t>
            </a:r>
            <a:r>
              <a:rPr lang="en-US" altLang="en-US" sz="2400" baseline="30000"/>
              <a:t>3 </a:t>
            </a:r>
            <a:r>
              <a:rPr lang="en-US" altLang="en-US" sz="2400"/>
              <a:t>– 2x – 4 dibagi oleh 2x</a:t>
            </a:r>
            <a:r>
              <a:rPr lang="en-US" altLang="en-US" sz="2400" baseline="30000"/>
              <a:t>2</a:t>
            </a:r>
            <a:r>
              <a:rPr lang="en-US" altLang="en-US" sz="2400"/>
              <a:t> – x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en-US" altLang="en-US" sz="2400"/>
              <a:t>Tentukan hasil bagi h(x) dan sisa S(x) jika :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eriod"/>
            </a:pPr>
            <a:r>
              <a:rPr lang="en-US" altLang="en-US" sz="2400"/>
              <a:t>2x</a:t>
            </a:r>
            <a:r>
              <a:rPr lang="en-US" altLang="en-US" sz="2400" baseline="30000"/>
              <a:t>3 </a:t>
            </a:r>
            <a:r>
              <a:rPr lang="en-US" altLang="en-US" sz="2400"/>
              <a:t>– 2x</a:t>
            </a:r>
            <a:r>
              <a:rPr lang="en-US" altLang="en-US" sz="2400" baseline="30000"/>
              <a:t>2</a:t>
            </a:r>
            <a:r>
              <a:rPr lang="en-US" altLang="en-US" sz="2400"/>
              <a:t> – 4x + 2  dibagi oleh x</a:t>
            </a:r>
            <a:r>
              <a:rPr lang="en-US" altLang="en-US" sz="2400" baseline="30000"/>
              <a:t>2</a:t>
            </a:r>
            <a:r>
              <a:rPr lang="en-US" altLang="en-US" sz="2400"/>
              <a:t> – x – 1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eriod"/>
            </a:pPr>
            <a:r>
              <a:rPr lang="en-US" altLang="en-US" sz="2400"/>
              <a:t>4x</a:t>
            </a:r>
            <a:r>
              <a:rPr lang="en-US" altLang="en-US" sz="2400" baseline="30000"/>
              <a:t>4 </a:t>
            </a:r>
            <a:r>
              <a:rPr lang="en-US" altLang="en-US" sz="2400"/>
              <a:t>+ x</a:t>
            </a:r>
            <a:r>
              <a:rPr lang="en-US" altLang="en-US" sz="2400" baseline="30000"/>
              <a:t>3 </a:t>
            </a:r>
            <a:r>
              <a:rPr lang="en-US" altLang="en-US" sz="2400"/>
              <a:t>– 2x – 4 dibagi oleh 2x</a:t>
            </a:r>
            <a:r>
              <a:rPr lang="en-US" altLang="en-US" sz="2400" baseline="30000"/>
              <a:t>2</a:t>
            </a:r>
            <a:r>
              <a:rPr lang="en-US" altLang="en-US" sz="2400"/>
              <a:t> – x + 2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eriod"/>
            </a:pPr>
            <a:r>
              <a:rPr lang="en-US" altLang="en-US" sz="2400"/>
              <a:t>-2x</a:t>
            </a:r>
            <a:r>
              <a:rPr lang="en-US" altLang="en-US" sz="2400" baseline="30000"/>
              <a:t>4 </a:t>
            </a:r>
            <a:r>
              <a:rPr lang="en-US" altLang="en-US" sz="2400"/>
              <a:t>+ x</a:t>
            </a:r>
            <a:r>
              <a:rPr lang="en-US" altLang="en-US" sz="2400" baseline="30000"/>
              <a:t>3 </a:t>
            </a:r>
            <a:r>
              <a:rPr lang="en-US" altLang="en-US" sz="2400"/>
              <a:t>+ 2x dibagi oleh x</a:t>
            </a:r>
            <a:r>
              <a:rPr lang="en-US" altLang="en-US" sz="2400" baseline="30000"/>
              <a:t>3</a:t>
            </a:r>
            <a:r>
              <a:rPr lang="en-US" altLang="en-US" sz="2400"/>
              <a:t> – x</a:t>
            </a:r>
            <a:r>
              <a:rPr lang="en-US" altLang="en-US" sz="2400" baseline="30000"/>
              <a:t>2</a:t>
            </a:r>
            <a:r>
              <a:rPr lang="en-US" altLang="en-US" sz="2400"/>
              <a:t> + 2</a:t>
            </a:r>
          </a:p>
          <a:p>
            <a:pPr lvl="1" eaLnBrk="1" hangingPunct="1">
              <a:spcBef>
                <a:spcPct val="0"/>
              </a:spcBef>
              <a:buFont typeface="Calibri" panose="020F0502020204030204" pitchFamily="34" charset="0"/>
              <a:buAutoNum type="alphaLcPeriod"/>
            </a:pPr>
            <a:r>
              <a:rPr lang="en-US" altLang="en-US" sz="2400"/>
              <a:t>x</a:t>
            </a:r>
            <a:r>
              <a:rPr lang="en-US" altLang="en-US" sz="2400" baseline="30000"/>
              <a:t>4 </a:t>
            </a:r>
            <a:r>
              <a:rPr lang="en-US" altLang="en-US" sz="2400"/>
              <a:t>+ x</a:t>
            </a:r>
            <a:r>
              <a:rPr lang="en-US" altLang="en-US" sz="2400" baseline="30000"/>
              <a:t>3 </a:t>
            </a:r>
            <a:r>
              <a:rPr lang="en-US" altLang="en-US" sz="2400"/>
              <a:t>– 2x + 2 dibagi oleh 2x</a:t>
            </a:r>
            <a:r>
              <a:rPr lang="en-US" altLang="en-US" sz="2400" baseline="30000"/>
              <a:t>2</a:t>
            </a:r>
            <a:r>
              <a:rPr lang="en-US" altLang="en-US" sz="2400"/>
              <a:t> – x + 2</a:t>
            </a:r>
          </a:p>
        </p:txBody>
      </p:sp>
      <p:graphicFrame>
        <p:nvGraphicFramePr>
          <p:cNvPr id="32771" name="Object 1">
            <a:extLst>
              <a:ext uri="{FF2B5EF4-FFF2-40B4-BE49-F238E27FC236}">
                <a16:creationId xmlns:a16="http://schemas.microsoft.com/office/drawing/2014/main" id="{D9AD1DB4-D985-45A1-B3AE-7A926DF739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07050" y="17145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14102" imgH="177492" progId="Equation.DSMT4">
                  <p:embed/>
                </p:oleObj>
              </mc:Choice>
              <mc:Fallback>
                <p:oleObj name="Equation" r:id="rId3" imgW="114102" imgH="177492" progId="Equation.DSMT4">
                  <p:embed/>
                  <p:pic>
                    <p:nvPicPr>
                      <p:cNvPr id="32771" name="Object 1">
                        <a:extLst>
                          <a:ext uri="{FF2B5EF4-FFF2-40B4-BE49-F238E27FC236}">
                            <a16:creationId xmlns:a16="http://schemas.microsoft.com/office/drawing/2014/main" id="{D9AD1DB4-D985-45A1-B3AE-7A926DF739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7050" y="1714500"/>
                        <a:ext cx="1143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1463231-1C59-49CE-A6CC-36787BC4037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05200" y="152400"/>
            <a:ext cx="5715000" cy="685800"/>
          </a:xfrm>
        </p:spPr>
        <p:txBody>
          <a:bodyPr/>
          <a:lstStyle/>
          <a:p>
            <a:pPr algn="ctr"/>
            <a:r>
              <a:rPr lang="en-US" altLang="en-US" sz="3600" b="1" u="sng"/>
              <a:t>Akar-Akar Persamaan </a:t>
            </a:r>
          </a:p>
        </p:txBody>
      </p:sp>
      <p:sp>
        <p:nvSpPr>
          <p:cNvPr id="33795" name="TextBox 3">
            <a:extLst>
              <a:ext uri="{FF2B5EF4-FFF2-40B4-BE49-F238E27FC236}">
                <a16:creationId xmlns:a16="http://schemas.microsoft.com/office/drawing/2014/main" id="{BC749223-0B14-4BD7-9A63-E96634DDC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838200"/>
            <a:ext cx="792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Suku banyak/Polinom dalam x berderajad n di tulis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f(x) = a</a:t>
            </a:r>
            <a:r>
              <a:rPr lang="en-US" altLang="en-US" sz="2400" baseline="-25000"/>
              <a:t>n</a:t>
            </a:r>
            <a:r>
              <a:rPr lang="en-US" altLang="en-US" sz="2400"/>
              <a:t>x</a:t>
            </a:r>
            <a:r>
              <a:rPr lang="en-US" altLang="en-US" sz="2400" baseline="30000"/>
              <a:t>n</a:t>
            </a:r>
            <a:r>
              <a:rPr lang="en-US" altLang="en-US" sz="2400"/>
              <a:t> + a</a:t>
            </a:r>
            <a:r>
              <a:rPr lang="en-US" altLang="en-US" sz="2400" baseline="-25000"/>
              <a:t>n-1</a:t>
            </a:r>
            <a:r>
              <a:rPr lang="en-US" altLang="en-US" sz="2400"/>
              <a:t>x</a:t>
            </a:r>
            <a:r>
              <a:rPr lang="en-US" altLang="en-US" sz="2400" baseline="30000"/>
              <a:t>n-1</a:t>
            </a:r>
            <a:r>
              <a:rPr lang="en-US" altLang="en-US" sz="2400"/>
              <a:t> + a</a:t>
            </a:r>
            <a:r>
              <a:rPr lang="en-US" altLang="en-US" sz="2400" baseline="-25000"/>
              <a:t>n-2</a:t>
            </a:r>
            <a:r>
              <a:rPr lang="en-US" altLang="en-US" sz="2400"/>
              <a:t>x</a:t>
            </a:r>
            <a:r>
              <a:rPr lang="en-US" altLang="en-US" sz="2400" baseline="30000"/>
              <a:t>n-2</a:t>
            </a:r>
            <a:r>
              <a:rPr lang="en-US" altLang="en-US" sz="2400"/>
              <a:t> + a</a:t>
            </a:r>
            <a:r>
              <a:rPr lang="en-US" altLang="en-US" sz="2400" baseline="-25000"/>
              <a:t>n-3</a:t>
            </a:r>
            <a:r>
              <a:rPr lang="en-US" altLang="en-US" sz="2400"/>
              <a:t>x</a:t>
            </a:r>
            <a:r>
              <a:rPr lang="en-US" altLang="en-US" sz="2400" baseline="30000"/>
              <a:t>n-3 </a:t>
            </a:r>
            <a:r>
              <a:rPr lang="en-US" altLang="en-US" sz="2400"/>
              <a:t> + .... + a</a:t>
            </a:r>
            <a:r>
              <a:rPr lang="en-US" altLang="en-US" sz="2400" baseline="-25000"/>
              <a:t>2</a:t>
            </a:r>
            <a:r>
              <a:rPr lang="en-US" altLang="en-US" sz="2400"/>
              <a:t>x</a:t>
            </a:r>
            <a:r>
              <a:rPr lang="en-US" altLang="en-US" sz="2400" baseline="30000"/>
              <a:t>2</a:t>
            </a:r>
            <a:r>
              <a:rPr lang="en-US" altLang="en-US" sz="2400"/>
              <a:t> + a</a:t>
            </a:r>
            <a:r>
              <a:rPr lang="en-US" altLang="en-US" sz="2400" baseline="-25000"/>
              <a:t>1</a:t>
            </a:r>
            <a:r>
              <a:rPr lang="en-US" altLang="en-US" sz="2400"/>
              <a:t>x + a</a:t>
            </a:r>
            <a:r>
              <a:rPr lang="en-US" altLang="en-US" sz="2400" baseline="-25000"/>
              <a:t>o</a:t>
            </a:r>
            <a:r>
              <a:rPr lang="en-US" altLang="en-US" sz="2400"/>
              <a:t>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dengan n bilangan cacah.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Jika n = 1 maka suku banyak disebut “monic polynomial” </a:t>
            </a:r>
            <a:endParaRPr lang="id-ID" altLang="en-US" sz="2400"/>
          </a:p>
        </p:txBody>
      </p:sp>
      <p:sp>
        <p:nvSpPr>
          <p:cNvPr id="33796" name="Text Box 4">
            <a:extLst>
              <a:ext uri="{FF2B5EF4-FFF2-40B4-BE49-F238E27FC236}">
                <a16:creationId xmlns:a16="http://schemas.microsoft.com/office/drawing/2014/main" id="{0341441F-C623-4639-9625-F60DA75E3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2590800"/>
            <a:ext cx="8305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Nilai x yang menyebabkan f(x) = 0 disebut akar-akar suku banyak.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Menentukan akar-akar suku banyak berarti menentukan faktor-faktor dari suku banyak tersebut.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Jika (x – k) merupakan salah satu faktor dari f(x) maka nilai suku banyak tersebut adalah f(k) yang tentunya habis di bagi k.  </a:t>
            </a:r>
          </a:p>
        </p:txBody>
      </p:sp>
      <p:sp>
        <p:nvSpPr>
          <p:cNvPr id="33797" name="Rectangle 8">
            <a:extLst>
              <a:ext uri="{FF2B5EF4-FFF2-40B4-BE49-F238E27FC236}">
                <a16:creationId xmlns:a16="http://schemas.microsoft.com/office/drawing/2014/main" id="{49D14AAE-E632-4941-B7DD-40679ACAA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6951"/>
            <a:ext cx="7924800" cy="1044575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f(x) = a</a:t>
            </a:r>
            <a:r>
              <a:rPr lang="en-US" altLang="en-US" sz="2800" b="1" baseline="-25000"/>
              <a:t>n</a:t>
            </a:r>
            <a:r>
              <a:rPr lang="en-US" altLang="en-US" sz="2800" b="1"/>
              <a:t>k</a:t>
            </a:r>
            <a:r>
              <a:rPr lang="en-US" altLang="en-US" sz="2800" b="1" baseline="30000"/>
              <a:t>n</a:t>
            </a:r>
            <a:r>
              <a:rPr lang="en-US" altLang="en-US" sz="2800" b="1"/>
              <a:t> + a</a:t>
            </a:r>
            <a:r>
              <a:rPr lang="en-US" altLang="en-US" sz="2800" b="1" baseline="-25000"/>
              <a:t>n-1</a:t>
            </a:r>
            <a:r>
              <a:rPr lang="en-US" altLang="en-US" sz="2800" b="1"/>
              <a:t>k</a:t>
            </a:r>
            <a:r>
              <a:rPr lang="en-US" altLang="en-US" sz="2800" b="1" baseline="30000"/>
              <a:t>n-1</a:t>
            </a:r>
            <a:r>
              <a:rPr lang="en-US" altLang="en-US" sz="2800" b="1"/>
              <a:t> + a</a:t>
            </a:r>
            <a:r>
              <a:rPr lang="en-US" altLang="en-US" sz="2800" b="1" baseline="-25000"/>
              <a:t>n-3</a:t>
            </a:r>
            <a:r>
              <a:rPr lang="en-US" altLang="en-US" sz="2800" b="1"/>
              <a:t>k</a:t>
            </a:r>
            <a:r>
              <a:rPr lang="en-US" altLang="en-US" sz="2800" b="1" baseline="30000"/>
              <a:t>n-3 </a:t>
            </a:r>
            <a:r>
              <a:rPr lang="en-US" altLang="en-US" sz="2800" b="1"/>
              <a:t> + .... + a</a:t>
            </a:r>
            <a:r>
              <a:rPr lang="en-US" altLang="en-US" sz="2800" b="1" baseline="-25000"/>
              <a:t>2</a:t>
            </a:r>
            <a:r>
              <a:rPr lang="en-US" altLang="en-US" sz="2800" b="1"/>
              <a:t>k</a:t>
            </a:r>
            <a:r>
              <a:rPr lang="en-US" altLang="en-US" sz="2800" b="1" baseline="30000"/>
              <a:t>2</a:t>
            </a:r>
            <a:r>
              <a:rPr lang="en-US" altLang="en-US" sz="2800" b="1"/>
              <a:t> + a</a:t>
            </a:r>
            <a:r>
              <a:rPr lang="en-US" altLang="en-US" sz="2800" b="1" baseline="-25000"/>
              <a:t>1</a:t>
            </a:r>
            <a:r>
              <a:rPr lang="en-US" altLang="en-US" sz="2800" b="1"/>
              <a:t>k + a</a:t>
            </a:r>
            <a:r>
              <a:rPr lang="en-US" altLang="en-US" sz="2800" b="1" baseline="-25000"/>
              <a:t>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Berarti k|a</a:t>
            </a:r>
            <a:r>
              <a:rPr lang="en-US" altLang="en-US" sz="2800" b="1" baseline="-25000"/>
              <a:t>o </a:t>
            </a:r>
            <a:r>
              <a:rPr lang="en-US" altLang="en-US" sz="2800" b="1">
                <a:sym typeface="Wingdings" panose="05000000000000000000" pitchFamily="2" charset="2"/>
              </a:rPr>
              <a:t> </a:t>
            </a:r>
            <a:r>
              <a:rPr lang="en-US" altLang="en-US" b="1">
                <a:sym typeface="Wingdings" panose="05000000000000000000" pitchFamily="2" charset="2"/>
              </a:rPr>
              <a:t>k membagi a</a:t>
            </a:r>
            <a:r>
              <a:rPr lang="en-US" altLang="en-US" b="1" baseline="-25000">
                <a:sym typeface="Wingdings" panose="05000000000000000000" pitchFamily="2" charset="2"/>
              </a:rPr>
              <a:t>o</a:t>
            </a:r>
            <a:r>
              <a:rPr lang="en-US" altLang="en-US" sz="2800" b="1"/>
              <a:t> </a:t>
            </a:r>
            <a:endParaRPr lang="en-US" altLang="en-US" sz="2800" b="1" baseline="-25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>
            <a:extLst>
              <a:ext uri="{FF2B5EF4-FFF2-40B4-BE49-F238E27FC236}">
                <a16:creationId xmlns:a16="http://schemas.microsoft.com/office/drawing/2014/main" id="{49FF7B35-6EF8-41A8-BD91-AE751FBBE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457200"/>
            <a:ext cx="84582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/>
              <a:t>Contoh 1 :</a:t>
            </a:r>
            <a:endParaRPr lang="en-US" altLang="en-US" sz="240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Tentukan faktor-faktor dari P(x) = 2x</a:t>
            </a:r>
            <a:r>
              <a:rPr lang="en-US" altLang="en-US" sz="2400" baseline="30000"/>
              <a:t>3</a:t>
            </a:r>
            <a:r>
              <a:rPr lang="en-US" altLang="en-US" sz="2400"/>
              <a:t> – x</a:t>
            </a:r>
            <a:r>
              <a:rPr lang="en-US" altLang="en-US" sz="2400" baseline="30000"/>
              <a:t>2</a:t>
            </a:r>
            <a:r>
              <a:rPr lang="en-US" altLang="en-US" sz="2400"/>
              <a:t> – 7x + 6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/>
              <a:t>Jawab: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Misalkan faktornya (x – </a:t>
            </a:r>
            <a:r>
              <a:rPr lang="en-US" altLang="en-US" sz="2400" b="1">
                <a:solidFill>
                  <a:srgbClr val="FF0000"/>
                </a:solidFill>
              </a:rPr>
              <a:t>k</a:t>
            </a:r>
            <a:r>
              <a:rPr lang="en-US" altLang="en-US" sz="2400"/>
              <a:t>), maka nilai </a:t>
            </a:r>
            <a:r>
              <a:rPr lang="en-US" altLang="en-US" sz="2400" b="1">
                <a:solidFill>
                  <a:srgbClr val="FF0000"/>
                </a:solidFill>
              </a:rPr>
              <a:t>k</a:t>
            </a:r>
            <a:r>
              <a:rPr lang="en-US" altLang="en-US" sz="2400"/>
              <a:t> yang mungkin adalah pembagi bulat dari 6, yaitu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C8836A9F-34D8-4F87-9C09-4973CED99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286000"/>
            <a:ext cx="8305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pembagi bulat dari 6 ada 8 buah yaitu: ±1, ±2, ±3, dan ±6. Nilai-nilai </a:t>
            </a:r>
            <a:r>
              <a:rPr lang="en-US" altLang="en-US" sz="2400" i="1">
                <a:solidFill>
                  <a:srgbClr val="FF0000"/>
                </a:solidFill>
              </a:rPr>
              <a:t>k</a:t>
            </a:r>
            <a:r>
              <a:rPr lang="en-US" altLang="en-US" sz="2400"/>
              <a:t> itu kita substitusikan ke P(x), misalnya </a:t>
            </a:r>
            <a:r>
              <a:rPr lang="en-US" altLang="en-US" sz="2400" i="1">
                <a:solidFill>
                  <a:srgbClr val="FF0000"/>
                </a:solidFill>
              </a:rPr>
              <a:t>k</a:t>
            </a:r>
            <a:r>
              <a:rPr lang="en-US" altLang="en-US" sz="2400"/>
              <a:t> = </a:t>
            </a:r>
            <a:r>
              <a:rPr lang="en-US" altLang="en-US" sz="2400">
                <a:solidFill>
                  <a:srgbClr val="FF0000"/>
                </a:solidFill>
              </a:rPr>
              <a:t>1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diperoleh: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P(</a:t>
            </a:r>
            <a:r>
              <a:rPr lang="en-US" altLang="en-US" sz="2400">
                <a:solidFill>
                  <a:srgbClr val="FF0000"/>
                </a:solidFill>
              </a:rPr>
              <a:t>1</a:t>
            </a:r>
            <a:r>
              <a:rPr lang="en-US" altLang="en-US" sz="2400"/>
              <a:t>) = 2.1</a:t>
            </a:r>
            <a:r>
              <a:rPr lang="en-US" altLang="en-US" sz="2400" baseline="30000"/>
              <a:t>3</a:t>
            </a:r>
            <a:r>
              <a:rPr lang="en-US" altLang="en-US" sz="2400"/>
              <a:t> – 1.1</a:t>
            </a:r>
            <a:r>
              <a:rPr lang="en-US" altLang="en-US" sz="2400" baseline="30000"/>
              <a:t>2 </a:t>
            </a:r>
            <a:r>
              <a:rPr lang="en-US" altLang="en-US" sz="2400"/>
              <a:t>– 7.1 + 6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   = 2 – 1 – 7 + 6 = 0</a:t>
            </a:r>
          </a:p>
        </p:txBody>
      </p:sp>
      <p:sp>
        <p:nvSpPr>
          <p:cNvPr id="110596" name="Text Box 4">
            <a:extLst>
              <a:ext uri="{FF2B5EF4-FFF2-40B4-BE49-F238E27FC236}">
                <a16:creationId xmlns:a16="http://schemas.microsoft.com/office/drawing/2014/main" id="{3D1EA1A5-9313-4065-B303-ACC5411B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276601"/>
            <a:ext cx="4267200" cy="1216025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Oleh karena P(</a:t>
            </a:r>
            <a:r>
              <a:rPr lang="en-US" altLang="en-US" sz="2400">
                <a:solidFill>
                  <a:srgbClr val="FF0000"/>
                </a:solidFill>
              </a:rPr>
              <a:t>1</a:t>
            </a:r>
            <a:r>
              <a:rPr lang="en-US" altLang="en-US" sz="2400"/>
              <a:t>) = 0, maka (x–1) adalah salah satu faktor dari  P(x) = 2x</a:t>
            </a:r>
            <a:r>
              <a:rPr lang="en-US" altLang="en-US" sz="2400" baseline="30000"/>
              <a:t>3</a:t>
            </a:r>
            <a:r>
              <a:rPr lang="en-US" altLang="en-US" sz="2400"/>
              <a:t> – x</a:t>
            </a:r>
            <a:r>
              <a:rPr lang="en-US" altLang="en-US" sz="2400" baseline="30000"/>
              <a:t>2</a:t>
            </a:r>
            <a:r>
              <a:rPr lang="en-US" altLang="en-US" sz="2400"/>
              <a:t> -7x + 6 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6F52D539-FA7B-4993-99BE-C8911C318B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92676"/>
            <a:ext cx="838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Untuk mencari faktor yang lain, kita tentukan hasil bagi P(x) oleh (x – 1) dengan pembagian horner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105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10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build="p"/>
      <p:bldP spid="110595" grpId="0" build="p"/>
      <p:bldP spid="110596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>
            <a:extLst>
              <a:ext uri="{FF2B5EF4-FFF2-40B4-BE49-F238E27FC236}">
                <a16:creationId xmlns:a16="http://schemas.microsoft.com/office/drawing/2014/main" id="{8BBBF191-C55E-4D34-A7B8-3F6C444EE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723900"/>
            <a:ext cx="7162800" cy="503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Koefisien sukubanyak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P(x) = 2x</a:t>
            </a:r>
            <a:r>
              <a:rPr lang="en-US" altLang="en-US" sz="3600" baseline="30000">
                <a:latin typeface="Arial" panose="020B0604020202020204" pitchFamily="34" charset="0"/>
              </a:rPr>
              <a:t>3</a:t>
            </a:r>
            <a:r>
              <a:rPr lang="en-US" altLang="en-US" sz="3600">
                <a:latin typeface="Arial" panose="020B0604020202020204" pitchFamily="34" charset="0"/>
              </a:rPr>
              <a:t> – x</a:t>
            </a:r>
            <a:r>
              <a:rPr lang="en-US" altLang="en-US" sz="3600" baseline="30000">
                <a:latin typeface="Arial" panose="020B0604020202020204" pitchFamily="34" charset="0"/>
              </a:rPr>
              <a:t>2</a:t>
            </a:r>
            <a:r>
              <a:rPr lang="en-US" altLang="en-US" sz="3600">
                <a:latin typeface="Arial" panose="020B0604020202020204" pitchFamily="34" charset="0"/>
              </a:rPr>
              <a:t> – 7x + 6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adalah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          2   -1    -7    6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 k = </a:t>
            </a:r>
            <a:r>
              <a:rPr lang="en-US" altLang="en-US" sz="36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3600">
                <a:latin typeface="Arial" panose="020B0604020202020204" pitchFamily="34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Hasil baginya: H(x) = 2x</a:t>
            </a:r>
            <a:r>
              <a:rPr lang="en-US" altLang="en-US" sz="3600" baseline="30000">
                <a:latin typeface="Arial" panose="020B0604020202020204" pitchFamily="34" charset="0"/>
              </a:rPr>
              <a:t>2</a:t>
            </a:r>
            <a:r>
              <a:rPr lang="en-US" altLang="en-US" sz="3600">
                <a:latin typeface="Arial" panose="020B0604020202020204" pitchFamily="34" charset="0"/>
              </a:rPr>
              <a:t> + x - 6</a:t>
            </a:r>
          </a:p>
        </p:txBody>
      </p:sp>
      <p:sp>
        <p:nvSpPr>
          <p:cNvPr id="108547" name="Line 3">
            <a:extLst>
              <a:ext uri="{FF2B5EF4-FFF2-40B4-BE49-F238E27FC236}">
                <a16:creationId xmlns:a16="http://schemas.microsoft.com/office/drawing/2014/main" id="{A81604F3-5F42-4222-BC90-14CECDB42E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7432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8548" name="Line 4">
            <a:extLst>
              <a:ext uri="{FF2B5EF4-FFF2-40B4-BE49-F238E27FC236}">
                <a16:creationId xmlns:a16="http://schemas.microsoft.com/office/drawing/2014/main" id="{DBAB505C-55D3-4594-8F32-B4487C5134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81400"/>
            <a:ext cx="297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8549" name="Text Box 5">
            <a:extLst>
              <a:ext uri="{FF2B5EF4-FFF2-40B4-BE49-F238E27FC236}">
                <a16:creationId xmlns:a16="http://schemas.microsoft.com/office/drawing/2014/main" id="{DD4CF339-092A-43CE-AF9D-3CFE81383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971800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+</a:t>
            </a:r>
          </a:p>
        </p:txBody>
      </p:sp>
      <p:sp>
        <p:nvSpPr>
          <p:cNvPr id="108550" name="Text Box 6">
            <a:extLst>
              <a:ext uri="{FF2B5EF4-FFF2-40B4-BE49-F238E27FC236}">
                <a16:creationId xmlns:a16="http://schemas.microsoft.com/office/drawing/2014/main" id="{827EDC47-30CF-4BCD-9F37-44D9CD07C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150" y="3581400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08551" name="Line 7">
            <a:extLst>
              <a:ext uri="{FF2B5EF4-FFF2-40B4-BE49-F238E27FC236}">
                <a16:creationId xmlns:a16="http://schemas.microsoft.com/office/drawing/2014/main" id="{64DC9C8A-4F57-452C-919C-21B13303AE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29150" y="3352800"/>
            <a:ext cx="457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8552" name="Text Box 8">
            <a:extLst>
              <a:ext uri="{FF2B5EF4-FFF2-40B4-BE49-F238E27FC236}">
                <a16:creationId xmlns:a16="http://schemas.microsoft.com/office/drawing/2014/main" id="{A16B9459-FFED-4CBD-A04B-07F40FB1A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0150" y="3048000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2  </a:t>
            </a:r>
          </a:p>
        </p:txBody>
      </p:sp>
      <p:sp>
        <p:nvSpPr>
          <p:cNvPr id="108553" name="Text Box 9">
            <a:extLst>
              <a:ext uri="{FF2B5EF4-FFF2-40B4-BE49-F238E27FC236}">
                <a16:creationId xmlns:a16="http://schemas.microsoft.com/office/drawing/2014/main" id="{77ECE79E-1667-4446-A8C9-72E9DADB5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581400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en-US" sz="3600"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08554" name="Line 10">
            <a:extLst>
              <a:ext uri="{FF2B5EF4-FFF2-40B4-BE49-F238E27FC236}">
                <a16:creationId xmlns:a16="http://schemas.microsoft.com/office/drawing/2014/main" id="{8829004F-8AE7-4989-BDBE-93BD23C0F8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3352800"/>
            <a:ext cx="457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8555" name="Text Box 11">
            <a:extLst>
              <a:ext uri="{FF2B5EF4-FFF2-40B4-BE49-F238E27FC236}">
                <a16:creationId xmlns:a16="http://schemas.microsoft.com/office/drawing/2014/main" id="{4B86A1CF-6B49-4A8B-819B-9A198EE9A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6450" y="3067050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1  </a:t>
            </a:r>
          </a:p>
        </p:txBody>
      </p:sp>
      <p:sp>
        <p:nvSpPr>
          <p:cNvPr id="108556" name="Text Box 12">
            <a:extLst>
              <a:ext uri="{FF2B5EF4-FFF2-40B4-BE49-F238E27FC236}">
                <a16:creationId xmlns:a16="http://schemas.microsoft.com/office/drawing/2014/main" id="{B2E4FE75-7492-4438-A96C-DC266E203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3100" y="3581400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solidFill>
                  <a:srgbClr val="FF0000"/>
                </a:solidFill>
                <a:latin typeface="Arial" panose="020B0604020202020204" pitchFamily="34" charset="0"/>
              </a:rPr>
              <a:t>-6</a:t>
            </a:r>
            <a:r>
              <a:rPr lang="en-US" altLang="en-US" sz="3600"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08557" name="Line 13">
            <a:extLst>
              <a:ext uri="{FF2B5EF4-FFF2-40B4-BE49-F238E27FC236}">
                <a16:creationId xmlns:a16="http://schemas.microsoft.com/office/drawing/2014/main" id="{2A46D2B4-3A69-4132-BCE6-3A78C9BB0A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8400" y="3352800"/>
            <a:ext cx="4572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8558" name="Text Box 14">
            <a:extLst>
              <a:ext uri="{FF2B5EF4-FFF2-40B4-BE49-F238E27FC236}">
                <a16:creationId xmlns:a16="http://schemas.microsoft.com/office/drawing/2014/main" id="{D7CDBE36-F3DC-4D02-A1D6-A412F4B07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8450" y="3028950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-6  </a:t>
            </a:r>
          </a:p>
        </p:txBody>
      </p:sp>
      <p:sp>
        <p:nvSpPr>
          <p:cNvPr id="108559" name="Text Box 15">
            <a:extLst>
              <a:ext uri="{FF2B5EF4-FFF2-40B4-BE49-F238E27FC236}">
                <a16:creationId xmlns:a16="http://schemas.microsoft.com/office/drawing/2014/main" id="{08E75A1A-3701-44ED-9C83-CCD1598F9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3543301"/>
            <a:ext cx="457200" cy="646331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0</a:t>
            </a:r>
          </a:p>
        </p:txBody>
      </p:sp>
      <p:graphicFrame>
        <p:nvGraphicFramePr>
          <p:cNvPr id="108560" name="Object 16">
            <a:extLst>
              <a:ext uri="{FF2B5EF4-FFF2-40B4-BE49-F238E27FC236}">
                <a16:creationId xmlns:a16="http://schemas.microsoft.com/office/drawing/2014/main" id="{A386ABED-CD14-47CE-91B0-4CEF6655F84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71850" y="3162300"/>
          <a:ext cx="39624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14250" imgH="380835" progId="Equation.3">
                  <p:embed/>
                </p:oleObj>
              </mc:Choice>
              <mc:Fallback>
                <p:oleObj name="Equation" r:id="rId3" imgW="114250" imgH="380835" progId="Equation.3">
                  <p:embed/>
                  <p:pic>
                    <p:nvPicPr>
                      <p:cNvPr id="108560" name="Object 16">
                        <a:extLst>
                          <a:ext uri="{FF2B5EF4-FFF2-40B4-BE49-F238E27FC236}">
                            <a16:creationId xmlns:a16="http://schemas.microsoft.com/office/drawing/2014/main" id="{A386ABED-CD14-47CE-91B0-4CEF6655F8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1850" y="3162300"/>
                        <a:ext cx="3962400" cy="175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1" name="Text Box 17">
            <a:extLst>
              <a:ext uri="{FF2B5EF4-FFF2-40B4-BE49-F238E27FC236}">
                <a16:creationId xmlns:a16="http://schemas.microsoft.com/office/drawing/2014/main" id="{5B5710BE-883D-4F0A-94C6-AF8C0D834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267201"/>
            <a:ext cx="3733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Arial" panose="020B0604020202020204" pitchFamily="34" charset="0"/>
              </a:rPr>
              <a:t>Koefisien hasil bagi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8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0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8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085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08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0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10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10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2000"/>
                                        <p:tgtEl>
                                          <p:spTgt spid="1085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build="p"/>
      <p:bldP spid="108549" grpId="0"/>
      <p:bldP spid="108550" grpId="0"/>
      <p:bldP spid="108552" grpId="0"/>
      <p:bldP spid="108553" grpId="0"/>
      <p:bldP spid="108555" grpId="0"/>
      <p:bldP spid="108556" grpId="0"/>
      <p:bldP spid="108558" grpId="0"/>
      <p:bldP spid="108559" grpId="0" animBg="1"/>
      <p:bldP spid="10856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>
            <a:extLst>
              <a:ext uri="{FF2B5EF4-FFF2-40B4-BE49-F238E27FC236}">
                <a16:creationId xmlns:a16="http://schemas.microsoft.com/office/drawing/2014/main" id="{3462F279-6550-452D-85DE-1C0ACFEE5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58800"/>
            <a:ext cx="83820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Karena </a:t>
            </a:r>
            <a:r>
              <a:rPr lang="en-US" altLang="en-US" sz="3600" i="1">
                <a:latin typeface="Arial" panose="020B0604020202020204" pitchFamily="34" charset="0"/>
              </a:rPr>
              <a:t>hasil baginya</a:t>
            </a:r>
            <a:r>
              <a:rPr lang="en-US" altLang="en-US" sz="3600">
                <a:latin typeface="Arial" panose="020B0604020202020204" pitchFamily="34" charset="0"/>
              </a:rPr>
              <a:t> adalah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H(x) = 2x</a:t>
            </a:r>
            <a:r>
              <a:rPr lang="en-US" altLang="en-US" sz="3600" baseline="30000">
                <a:latin typeface="Arial" panose="020B0604020202020204" pitchFamily="34" charset="0"/>
              </a:rPr>
              <a:t>2</a:t>
            </a:r>
            <a:r>
              <a:rPr lang="en-US" altLang="en-US" sz="3600">
                <a:latin typeface="Arial" panose="020B0604020202020204" pitchFamily="34" charset="0"/>
              </a:rPr>
              <a:t> + x – 6 = (2x – 3)(x + 2)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dengan demikian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2x</a:t>
            </a:r>
            <a:r>
              <a:rPr lang="en-US" altLang="en-US" baseline="30000">
                <a:latin typeface="Arial" panose="020B0604020202020204" pitchFamily="34" charset="0"/>
              </a:rPr>
              <a:t>3</a:t>
            </a:r>
            <a:r>
              <a:rPr lang="en-US" altLang="en-US">
                <a:latin typeface="Arial" panose="020B0604020202020204" pitchFamily="34" charset="0"/>
              </a:rPr>
              <a:t> – x – 7x + 6 = (x – 1)(2x</a:t>
            </a:r>
            <a:r>
              <a:rPr lang="en-US" altLang="en-US" baseline="30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+ x – 6)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2x</a:t>
            </a:r>
            <a:r>
              <a:rPr lang="en-US" altLang="en-US" baseline="30000">
                <a:latin typeface="Arial" panose="020B0604020202020204" pitchFamily="34" charset="0"/>
              </a:rPr>
              <a:t>3</a:t>
            </a:r>
            <a:r>
              <a:rPr lang="en-US" altLang="en-US">
                <a:latin typeface="Arial" panose="020B0604020202020204" pitchFamily="34" charset="0"/>
              </a:rPr>
              <a:t> – x – 7x + 6 = (x – 1)(2x – 3)(x + 2)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Jadi faktor-faktornya adalah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(x – 1),  (2x – 3 )  dan (x + 2)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Arial" panose="020B0604020202020204" pitchFamily="34" charset="0"/>
              </a:rPr>
              <a:t>Sehingga akar-akar rasional dari suku banyak </a:t>
            </a:r>
            <a:r>
              <a:rPr lang="en-US" altLang="en-US" sz="3600"/>
              <a:t>2x</a:t>
            </a:r>
            <a:r>
              <a:rPr lang="en-US" altLang="en-US" sz="3600" baseline="30000"/>
              <a:t>3</a:t>
            </a:r>
            <a:r>
              <a:rPr lang="en-US" altLang="en-US" sz="3600"/>
              <a:t> – x</a:t>
            </a:r>
            <a:r>
              <a:rPr lang="en-US" altLang="en-US" sz="3600" baseline="30000"/>
              <a:t>2</a:t>
            </a:r>
            <a:r>
              <a:rPr lang="en-US" altLang="en-US" sz="3600"/>
              <a:t> – 7x + 6 = 0 adalah 1, 3/2 dan –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9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95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9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95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9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095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09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095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1" name="Text Box 5">
            <a:extLst>
              <a:ext uri="{FF2B5EF4-FFF2-40B4-BE49-F238E27FC236}">
                <a16:creationId xmlns:a16="http://schemas.microsoft.com/office/drawing/2014/main" id="{27A063F0-86D9-41E5-A112-729239C4F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28600"/>
            <a:ext cx="84582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/>
              <a:t>Contoh 2 :</a:t>
            </a:r>
            <a:endParaRPr lang="en-US" altLang="en-US" sz="240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Tentukan akar-akar rasional dari 4x</a:t>
            </a:r>
            <a:r>
              <a:rPr lang="en-US" altLang="en-US" sz="2400" baseline="30000"/>
              <a:t>3</a:t>
            </a:r>
            <a:r>
              <a:rPr lang="en-US" altLang="en-US" sz="2400"/>
              <a:t> – 3x</a:t>
            </a:r>
            <a:r>
              <a:rPr lang="en-US" altLang="en-US" sz="2400" baseline="30000"/>
              <a:t>2</a:t>
            </a:r>
            <a:r>
              <a:rPr lang="en-US" altLang="en-US" sz="2400"/>
              <a:t> – 9x – 2 = 0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/>
              <a:t>Jawab: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Misalkan faktornya (x – </a:t>
            </a:r>
            <a:r>
              <a:rPr lang="en-US" altLang="en-US" sz="2400" b="1">
                <a:solidFill>
                  <a:srgbClr val="FF0000"/>
                </a:solidFill>
              </a:rPr>
              <a:t>k</a:t>
            </a:r>
            <a:r>
              <a:rPr lang="en-US" altLang="en-US" sz="2400"/>
              <a:t>), maka nilai </a:t>
            </a:r>
            <a:r>
              <a:rPr lang="en-US" altLang="en-US" sz="2400" b="1">
                <a:solidFill>
                  <a:srgbClr val="FF0000"/>
                </a:solidFill>
              </a:rPr>
              <a:t>k</a:t>
            </a:r>
            <a:r>
              <a:rPr lang="en-US" altLang="en-US" sz="2400"/>
              <a:t> yang mungkin adalah pembagi bulat dari 2, yaitu </a:t>
            </a:r>
            <a:r>
              <a:rPr lang="en-US" altLang="en-US" sz="2400" b="1"/>
              <a:t>± 1</a:t>
            </a:r>
            <a:r>
              <a:rPr lang="en-US" altLang="en-US" sz="2400"/>
              <a:t> dan </a:t>
            </a:r>
            <a:r>
              <a:rPr lang="en-US" altLang="en-US" sz="2400" b="1"/>
              <a:t>± 2.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Substitusi  x = 2 menghasilkan 4(8) – 3(4) – 9(2) – 2 = 0 maka x = 2 merupakan salah satu akar persamaan tersebut atau (x – 2) merupakan salah satu faktor.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Dengan menggunakan metode sintetik (Horner) didapatkan :</a:t>
            </a:r>
          </a:p>
        </p:txBody>
      </p:sp>
      <p:grpSp>
        <p:nvGrpSpPr>
          <p:cNvPr id="37891" name="Group 19">
            <a:extLst>
              <a:ext uri="{FF2B5EF4-FFF2-40B4-BE49-F238E27FC236}">
                <a16:creationId xmlns:a16="http://schemas.microsoft.com/office/drawing/2014/main" id="{371F5C43-B0B0-494A-A0D7-4C647F25BF5F}"/>
              </a:ext>
            </a:extLst>
          </p:cNvPr>
          <p:cNvGrpSpPr>
            <a:grpSpLocks/>
          </p:cNvGrpSpPr>
          <p:nvPr/>
        </p:nvGrpSpPr>
        <p:grpSpPr bwMode="auto">
          <a:xfrm>
            <a:off x="3497264" y="3581400"/>
            <a:ext cx="4579937" cy="1239838"/>
            <a:chOff x="1243" y="2256"/>
            <a:chExt cx="2885" cy="781"/>
          </a:xfrm>
        </p:grpSpPr>
        <p:sp>
          <p:nvSpPr>
            <p:cNvPr id="37894" name="Text Box 7">
              <a:extLst>
                <a:ext uri="{FF2B5EF4-FFF2-40B4-BE49-F238E27FC236}">
                  <a16:creationId xmlns:a16="http://schemas.microsoft.com/office/drawing/2014/main" id="{43CAB5CF-A87D-412D-8312-25B818142F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4" y="2256"/>
              <a:ext cx="2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AutoNum type="arabicPlain" startAt="4"/>
              </a:pPr>
              <a:r>
                <a:rPr lang="en-US" altLang="en-US" sz="2400" b="1">
                  <a:latin typeface="Arial" panose="020B0604020202020204" pitchFamily="34" charset="0"/>
                </a:rPr>
                <a:t>     - 3          - 9         -2</a:t>
              </a:r>
            </a:p>
          </p:txBody>
        </p:sp>
        <p:sp>
          <p:nvSpPr>
            <p:cNvPr id="37895" name="Text Box 8">
              <a:extLst>
                <a:ext uri="{FF2B5EF4-FFF2-40B4-BE49-F238E27FC236}">
                  <a16:creationId xmlns:a16="http://schemas.microsoft.com/office/drawing/2014/main" id="{068712E6-1F7F-481A-9223-D74E9759D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4" y="2535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2</a:t>
              </a:r>
            </a:p>
          </p:txBody>
        </p:sp>
        <p:grpSp>
          <p:nvGrpSpPr>
            <p:cNvPr id="37896" name="Group 11">
              <a:extLst>
                <a:ext uri="{FF2B5EF4-FFF2-40B4-BE49-F238E27FC236}">
                  <a16:creationId xmlns:a16="http://schemas.microsoft.com/office/drawing/2014/main" id="{3FC888CB-B029-4781-9220-F4981858A7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3" y="2293"/>
              <a:ext cx="2885" cy="657"/>
              <a:chOff x="1008" y="2592"/>
              <a:chExt cx="3984" cy="864"/>
            </a:xfrm>
          </p:grpSpPr>
          <p:sp>
            <p:nvSpPr>
              <p:cNvPr id="37900" name="Line 9">
                <a:extLst>
                  <a:ext uri="{FF2B5EF4-FFF2-40B4-BE49-F238E27FC236}">
                    <a16:creationId xmlns:a16="http://schemas.microsoft.com/office/drawing/2014/main" id="{EBA5F190-1491-47D1-9C78-73EF7C0162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44" y="2592"/>
                <a:ext cx="0" cy="86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  <p:sp>
            <p:nvSpPr>
              <p:cNvPr id="37901" name="Line 10">
                <a:extLst>
                  <a:ext uri="{FF2B5EF4-FFF2-40B4-BE49-F238E27FC236}">
                    <a16:creationId xmlns:a16="http://schemas.microsoft.com/office/drawing/2014/main" id="{14E639C6-242C-4BAF-A960-33043EB118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3216"/>
                <a:ext cx="39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ID"/>
              </a:p>
            </p:txBody>
          </p:sp>
        </p:grpSp>
        <p:sp>
          <p:nvSpPr>
            <p:cNvPr id="37897" name="Text Box 12">
              <a:extLst>
                <a:ext uri="{FF2B5EF4-FFF2-40B4-BE49-F238E27FC236}">
                  <a16:creationId xmlns:a16="http://schemas.microsoft.com/office/drawing/2014/main" id="{7FDAD13A-344B-4ACB-ACE7-C60D3D319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4" y="2749"/>
              <a:ext cx="2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4          5            1          0</a:t>
              </a:r>
            </a:p>
          </p:txBody>
        </p:sp>
        <p:sp>
          <p:nvSpPr>
            <p:cNvPr id="37898" name="Text Box 13">
              <a:extLst>
                <a:ext uri="{FF2B5EF4-FFF2-40B4-BE49-F238E27FC236}">
                  <a16:creationId xmlns:a16="http://schemas.microsoft.com/office/drawing/2014/main" id="{BCCCA33B-91A2-4D5C-9D92-0E68F2C16D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2" y="2512"/>
              <a:ext cx="18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latin typeface="Arial" panose="020B0604020202020204" pitchFamily="34" charset="0"/>
                </a:rPr>
                <a:t> 8           10         2        </a:t>
              </a:r>
            </a:p>
          </p:txBody>
        </p:sp>
        <p:sp>
          <p:nvSpPr>
            <p:cNvPr id="37899" name="Rectangle 14">
              <a:extLst>
                <a:ext uri="{FF2B5EF4-FFF2-40B4-BE49-F238E27FC236}">
                  <a16:creationId xmlns:a16="http://schemas.microsoft.com/office/drawing/2014/main" id="{67633328-B4DD-479F-B959-A6D0EBD921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768"/>
              <a:ext cx="495" cy="25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37892" name="Text Box 16">
            <a:extLst>
              <a:ext uri="{FF2B5EF4-FFF2-40B4-BE49-F238E27FC236}">
                <a16:creationId xmlns:a16="http://schemas.microsoft.com/office/drawing/2014/main" id="{777FFB20-3CB4-416A-AAD7-7ED8CF30F7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4876801"/>
            <a:ext cx="70656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Hasil baginya : 4x</a:t>
            </a:r>
            <a:r>
              <a:rPr lang="en-US" altLang="en-US" sz="2400" b="1" baseline="30000"/>
              <a:t>2</a:t>
            </a:r>
            <a:r>
              <a:rPr lang="en-US" altLang="en-US" sz="2400" b="1"/>
              <a:t> + 5x + 1 = 0 yang merupakan faktor.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                           4x</a:t>
            </a:r>
            <a:r>
              <a:rPr lang="en-US" altLang="en-US" sz="2400" b="1" baseline="30000"/>
              <a:t>2</a:t>
            </a:r>
            <a:r>
              <a:rPr lang="en-US" altLang="en-US" sz="2400" b="1"/>
              <a:t> + 5x + 1 = (4x + 1)(x + 1)</a:t>
            </a:r>
          </a:p>
        </p:txBody>
      </p:sp>
      <p:graphicFrame>
        <p:nvGraphicFramePr>
          <p:cNvPr id="37893" name="Object 18">
            <a:extLst>
              <a:ext uri="{FF2B5EF4-FFF2-40B4-BE49-F238E27FC236}">
                <a16:creationId xmlns:a16="http://schemas.microsoft.com/office/drawing/2014/main" id="{2F30FF30-E8B0-4A57-A81B-D982A1B9F2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6188" y="5724526"/>
          <a:ext cx="7466012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3606800" imgH="393700" progId="Equation.3">
                  <p:embed/>
                </p:oleObj>
              </mc:Choice>
              <mc:Fallback>
                <p:oleObj name="Equation" r:id="rId3" imgW="3606800" imgH="393700" progId="Equation.3">
                  <p:embed/>
                  <p:pic>
                    <p:nvPicPr>
                      <p:cNvPr id="37893" name="Object 18">
                        <a:extLst>
                          <a:ext uri="{FF2B5EF4-FFF2-40B4-BE49-F238E27FC236}">
                            <a16:creationId xmlns:a16="http://schemas.microsoft.com/office/drawing/2014/main" id="{2F30FF30-E8B0-4A57-A81B-D982A1B9F2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6188" y="5724526"/>
                        <a:ext cx="7466012" cy="8286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FF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16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16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116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116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116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116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BFFC6BC-99C0-4545-A2ED-5D1E0A911640}"/>
              </a:ext>
            </a:extLst>
          </p:cNvPr>
          <p:cNvSpPr txBox="1"/>
          <p:nvPr/>
        </p:nvSpPr>
        <p:spPr>
          <a:xfrm>
            <a:off x="2514601" y="228601"/>
            <a:ext cx="7480317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hangingPunct="1">
              <a:defRPr/>
            </a:pPr>
            <a:r>
              <a:rPr lang="en-US" sz="2400" b="1" spc="150" dirty="0" err="1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Menentukan</a:t>
            </a:r>
            <a:r>
              <a:rPr lang="en-US" sz="2400" b="1" spc="150" dirty="0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150" dirty="0" err="1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nilai</a:t>
            </a:r>
            <a:r>
              <a:rPr lang="en-US" sz="2400" b="1" spc="150" dirty="0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150" dirty="0" err="1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suku</a:t>
            </a:r>
            <a:r>
              <a:rPr lang="en-US" sz="2400" b="1" spc="150" dirty="0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150" dirty="0" err="1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banyak</a:t>
            </a:r>
            <a:r>
              <a:rPr lang="en-US" sz="2400" b="1" spc="150" dirty="0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150" dirty="0" err="1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b="1" spc="150" dirty="0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150" dirty="0" err="1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</a:t>
            </a:r>
            <a:r>
              <a:rPr lang="en-US" sz="2400" b="1" spc="150" dirty="0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150" dirty="0" err="1">
                <a:ln w="11430">
                  <a:solidFill>
                    <a:schemeClr val="tx1"/>
                  </a:solidFill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skema</a:t>
            </a:r>
            <a:endParaRPr lang="en-US" sz="2400" b="1" spc="150" dirty="0">
              <a:ln w="11430">
                <a:solidFill>
                  <a:schemeClr val="tx1"/>
                </a:solidFill>
              </a:ln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6FC4D9-59E1-4053-96A7-90E56E22A104}"/>
              </a:ext>
            </a:extLst>
          </p:cNvPr>
          <p:cNvSpPr txBox="1"/>
          <p:nvPr/>
        </p:nvSpPr>
        <p:spPr>
          <a:xfrm>
            <a:off x="1828800" y="769938"/>
            <a:ext cx="86106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Misal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pada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suku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banyak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f(x) = ax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3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+ bx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+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cx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+ d.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Tentukan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nilai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suku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banyak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tersebut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untuk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x = k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atau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f(k).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12302B-9241-486F-9E74-1EBB62F27D5E}"/>
              </a:ext>
            </a:extLst>
          </p:cNvPr>
          <p:cNvSpPr txBox="1"/>
          <p:nvPr/>
        </p:nvSpPr>
        <p:spPr>
          <a:xfrm>
            <a:off x="2768600" y="1608138"/>
            <a:ext cx="5403850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         b                     c                                 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729514-18F8-4C51-B141-9DEB90C1B633}"/>
              </a:ext>
            </a:extLst>
          </p:cNvPr>
          <p:cNvSpPr txBox="1"/>
          <p:nvPr/>
        </p:nvSpPr>
        <p:spPr>
          <a:xfrm>
            <a:off x="3530600" y="2122488"/>
            <a:ext cx="60960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          ak</a:t>
            </a:r>
            <a:r>
              <a:rPr lang="en-US" sz="24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2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+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bk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           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ak</a:t>
            </a:r>
            <a:r>
              <a:rPr lang="en-US" sz="24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 + bk</a:t>
            </a:r>
            <a:r>
              <a:rPr lang="en-US" sz="24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 +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                      </a:t>
            </a:r>
          </a:p>
        </p:txBody>
      </p:sp>
      <p:grpSp>
        <p:nvGrpSpPr>
          <p:cNvPr id="12294" name="Group 16">
            <a:extLst>
              <a:ext uri="{FF2B5EF4-FFF2-40B4-BE49-F238E27FC236}">
                <a16:creationId xmlns:a16="http://schemas.microsoft.com/office/drawing/2014/main" id="{8252E520-34E8-48C8-8C4B-6E137DCFDFC6}"/>
              </a:ext>
            </a:extLst>
          </p:cNvPr>
          <p:cNvGrpSpPr>
            <a:grpSpLocks/>
          </p:cNvGrpSpPr>
          <p:nvPr/>
        </p:nvGrpSpPr>
        <p:grpSpPr bwMode="auto">
          <a:xfrm>
            <a:off x="2387600" y="1608138"/>
            <a:ext cx="6629400" cy="1447800"/>
            <a:chOff x="990600" y="2590800"/>
            <a:chExt cx="7543800" cy="114300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EED0725-DFD6-4958-9D8F-F2900233AA54}"/>
                </a:ext>
              </a:extLst>
            </p:cNvPr>
            <p:cNvCxnSpPr/>
            <p:nvPr/>
          </p:nvCxnSpPr>
          <p:spPr>
            <a:xfrm>
              <a:off x="990600" y="3429250"/>
              <a:ext cx="7543800" cy="125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B0CB737-53DE-4E76-AB71-45CC090C0654}"/>
                </a:ext>
              </a:extLst>
            </p:cNvPr>
            <p:cNvCxnSpPr/>
            <p:nvPr/>
          </p:nvCxnSpPr>
          <p:spPr>
            <a:xfrm rot="5400000">
              <a:off x="801168" y="3161397"/>
              <a:ext cx="1143000" cy="18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4A8CC004-E5E8-4DF5-897F-E4B9EB2738F1}"/>
              </a:ext>
            </a:extLst>
          </p:cNvPr>
          <p:cNvSpPr txBox="1"/>
          <p:nvPr/>
        </p:nvSpPr>
        <p:spPr>
          <a:xfrm>
            <a:off x="2311400" y="2141538"/>
            <a:ext cx="33813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E6C9387-F64C-4A19-8227-ACC22FBE479F}"/>
              </a:ext>
            </a:extLst>
          </p:cNvPr>
          <p:cNvSpPr txBox="1"/>
          <p:nvPr/>
        </p:nvSpPr>
        <p:spPr>
          <a:xfrm>
            <a:off x="2743200" y="2611438"/>
            <a:ext cx="7391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      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ak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+ b          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ak</a:t>
            </a:r>
            <a:r>
              <a:rPr lang="en-US" sz="24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 + </a:t>
            </a:r>
            <a:r>
              <a:rPr 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bk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 +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         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ak</a:t>
            </a:r>
            <a:r>
              <a:rPr lang="en-US" sz="24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3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 + bk</a:t>
            </a:r>
            <a:r>
              <a:rPr lang="en-US" sz="2400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 +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</a:t>
            </a: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charset="0"/>
              </a:rPr>
              <a:t>k + d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                                      </a:t>
            </a:r>
          </a:p>
        </p:txBody>
      </p:sp>
      <p:sp>
        <p:nvSpPr>
          <p:cNvPr id="12297" name="TextBox 19">
            <a:extLst>
              <a:ext uri="{FF2B5EF4-FFF2-40B4-BE49-F238E27FC236}">
                <a16:creationId xmlns:a16="http://schemas.microsoft.com/office/drawing/2014/main" id="{C4DE635E-C0EC-4886-862A-38D4D89AF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4100" y="2152650"/>
            <a:ext cx="3952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+</a:t>
            </a:r>
          </a:p>
        </p:txBody>
      </p:sp>
      <p:grpSp>
        <p:nvGrpSpPr>
          <p:cNvPr id="12298" name="Group 22">
            <a:extLst>
              <a:ext uri="{FF2B5EF4-FFF2-40B4-BE49-F238E27FC236}">
                <a16:creationId xmlns:a16="http://schemas.microsoft.com/office/drawing/2014/main" id="{7C3037B3-E7CD-49C7-8A68-9644016743FB}"/>
              </a:ext>
            </a:extLst>
          </p:cNvPr>
          <p:cNvGrpSpPr>
            <a:grpSpLocks/>
          </p:cNvGrpSpPr>
          <p:nvPr/>
        </p:nvGrpSpPr>
        <p:grpSpPr bwMode="auto">
          <a:xfrm>
            <a:off x="6870700" y="3030538"/>
            <a:ext cx="2133600" cy="627062"/>
            <a:chOff x="5549900" y="3860800"/>
            <a:chExt cx="2133600" cy="626765"/>
          </a:xfrm>
        </p:grpSpPr>
        <p:sp>
          <p:nvSpPr>
            <p:cNvPr id="21" name="Left Brace 20">
              <a:extLst>
                <a:ext uri="{FF2B5EF4-FFF2-40B4-BE49-F238E27FC236}">
                  <a16:creationId xmlns:a16="http://schemas.microsoft.com/office/drawing/2014/main" id="{E335FC87-9F87-4E0F-B0C0-B149F0DF35D3}"/>
                </a:ext>
              </a:extLst>
            </p:cNvPr>
            <p:cNvSpPr/>
            <p:nvPr/>
          </p:nvSpPr>
          <p:spPr>
            <a:xfrm rot="16200000">
              <a:off x="6515148" y="2895552"/>
              <a:ext cx="203104" cy="2133600"/>
            </a:xfrm>
            <a:prstGeom prst="leftBrace">
              <a:avLst>
                <a:gd name="adj1" fmla="val 30555"/>
                <a:gd name="adj2" fmla="val 50000"/>
              </a:avLst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8846F66-587C-45CD-917B-1125EB2C4D1A}"/>
                </a:ext>
              </a:extLst>
            </p:cNvPr>
            <p:cNvSpPr txBox="1"/>
            <p:nvPr/>
          </p:nvSpPr>
          <p:spPr>
            <a:xfrm>
              <a:off x="6350000" y="4025822"/>
              <a:ext cx="690563" cy="46174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charset="0"/>
                </a:rPr>
                <a:t>f (k)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DB66322E-6060-4FC0-B485-FB81783BA188}"/>
              </a:ext>
            </a:extLst>
          </p:cNvPr>
          <p:cNvSpPr txBox="1"/>
          <p:nvPr/>
        </p:nvSpPr>
        <p:spPr>
          <a:xfrm>
            <a:off x="1905000" y="4038601"/>
            <a:ext cx="85344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SOAL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Gunakan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skema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untuk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menentukan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nilai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dari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f(2)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pada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suku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banyak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: 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f(x) = 2x</a:t>
            </a:r>
            <a:r>
              <a:rPr lang="en-US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– x</a:t>
            </a:r>
            <a:r>
              <a:rPr lang="en-US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+ 2x – 2  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f(x) = - 2x</a:t>
            </a:r>
            <a:r>
              <a:rPr lang="en-US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4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+ 3x</a:t>
            </a:r>
            <a:r>
              <a:rPr lang="en-US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– x</a:t>
            </a:r>
            <a:r>
              <a:rPr lang="en-US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+ 2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AEB5A78-EF1E-43EE-B152-F3D4D5DF56B5}"/>
              </a:ext>
            </a:extLst>
          </p:cNvPr>
          <p:cNvSpPr txBox="1">
            <a:spLocks/>
          </p:cNvSpPr>
          <p:nvPr/>
        </p:nvSpPr>
        <p:spPr bwMode="auto">
          <a:xfrm>
            <a:off x="3886200" y="258762"/>
            <a:ext cx="4419600" cy="65563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kern="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Operasi Suku Banyak</a:t>
            </a:r>
            <a:endParaRPr lang="id-ID" sz="3200" b="1" kern="0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315" name="TextBox 5">
            <a:extLst>
              <a:ext uri="{FF2B5EF4-FFF2-40B4-BE49-F238E27FC236}">
                <a16:creationId xmlns:a16="http://schemas.microsoft.com/office/drawing/2014/main" id="{FF50BB1F-EE75-429B-9904-F7F49560C9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944564"/>
            <a:ext cx="85344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Suku Banyak f(x) berderajad m dan Suku Banyak g(x) berderajad n,  maka  :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en-US" altLang="en-US" sz="2400"/>
              <a:t>f(x) ± g(x) adalah Suku Banyak berderajad maksimum m atau n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</a:pPr>
            <a:r>
              <a:rPr lang="en-US" altLang="en-US" sz="2400"/>
              <a:t>f(x) . g(x) adalah Suku Banyak berderajad  m + n</a:t>
            </a:r>
            <a:endParaRPr lang="id-ID" altLang="en-US" sz="2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44BFFD-8543-47C9-8D7C-2EDFF7094661}"/>
              </a:ext>
            </a:extLst>
          </p:cNvPr>
          <p:cNvSpPr txBox="1"/>
          <p:nvPr/>
        </p:nvSpPr>
        <p:spPr>
          <a:xfrm>
            <a:off x="1961358" y="2586336"/>
            <a:ext cx="705642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u="sng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D6ECF6-2A10-4414-9B64-8BE27AC3B771}"/>
              </a:ext>
            </a:extLst>
          </p:cNvPr>
          <p:cNvSpPr txBox="1"/>
          <p:nvPr/>
        </p:nvSpPr>
        <p:spPr>
          <a:xfrm>
            <a:off x="1828800" y="3151188"/>
            <a:ext cx="8610600" cy="1784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2200" dirty="0" err="1">
                <a:cs typeface="Arial" charset="0"/>
              </a:rPr>
              <a:t>Jika</a:t>
            </a:r>
            <a:r>
              <a:rPr lang="en-US" sz="2200" dirty="0">
                <a:cs typeface="Arial" charset="0"/>
              </a:rPr>
              <a:t> f(x) = 2x</a:t>
            </a:r>
            <a:r>
              <a:rPr lang="en-US" sz="2200" baseline="30000" dirty="0">
                <a:cs typeface="Arial" charset="0"/>
              </a:rPr>
              <a:t>3</a:t>
            </a:r>
            <a:r>
              <a:rPr lang="en-US" sz="2200" dirty="0">
                <a:cs typeface="Arial" charset="0"/>
              </a:rPr>
              <a:t> + 4x</a:t>
            </a:r>
            <a:r>
              <a:rPr lang="en-US" sz="2200" baseline="30000" dirty="0">
                <a:cs typeface="Arial" charset="0"/>
              </a:rPr>
              <a:t>2</a:t>
            </a:r>
            <a:r>
              <a:rPr lang="en-US" sz="2200" dirty="0">
                <a:cs typeface="Arial" charset="0"/>
              </a:rPr>
              <a:t> – 2x -4 </a:t>
            </a:r>
            <a:r>
              <a:rPr lang="en-US" sz="2200" dirty="0" err="1">
                <a:cs typeface="Arial" charset="0"/>
              </a:rPr>
              <a:t>dan</a:t>
            </a:r>
            <a:r>
              <a:rPr lang="en-US" sz="2200" dirty="0">
                <a:cs typeface="Arial" charset="0"/>
              </a:rPr>
              <a:t> g(x) = x</a:t>
            </a:r>
            <a:r>
              <a:rPr lang="en-US" sz="2200" baseline="30000" dirty="0">
                <a:cs typeface="Arial" charset="0"/>
              </a:rPr>
              <a:t>4</a:t>
            </a:r>
            <a:r>
              <a:rPr lang="en-US" sz="2200" dirty="0">
                <a:cs typeface="Arial" charset="0"/>
              </a:rPr>
              <a:t> – 2x</a:t>
            </a:r>
            <a:r>
              <a:rPr lang="en-US" sz="2200" baseline="30000" dirty="0">
                <a:cs typeface="Arial" charset="0"/>
              </a:rPr>
              <a:t>2</a:t>
            </a:r>
            <a:r>
              <a:rPr lang="en-US" sz="2200" dirty="0">
                <a:cs typeface="Arial" charset="0"/>
              </a:rPr>
              <a:t> – 4 , </a:t>
            </a:r>
            <a:r>
              <a:rPr lang="en-US" sz="2200" dirty="0" err="1">
                <a:cs typeface="Arial" charset="0"/>
              </a:rPr>
              <a:t>tentukan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suku</a:t>
            </a:r>
            <a:r>
              <a:rPr lang="en-US" sz="2200" dirty="0">
                <a:cs typeface="Arial" charset="0"/>
              </a:rPr>
              <a:t> </a:t>
            </a:r>
            <a:r>
              <a:rPr lang="en-US" sz="2200" dirty="0" err="1">
                <a:cs typeface="Arial" charset="0"/>
              </a:rPr>
              <a:t>banyak</a:t>
            </a:r>
            <a:r>
              <a:rPr lang="en-US" sz="2200" dirty="0">
                <a:cs typeface="Arial" charset="0"/>
              </a:rPr>
              <a:t> h(x) </a:t>
            </a:r>
            <a:r>
              <a:rPr lang="en-US" sz="2200" dirty="0" err="1">
                <a:cs typeface="Arial" charset="0"/>
              </a:rPr>
              <a:t>jika</a:t>
            </a:r>
            <a:r>
              <a:rPr lang="en-US" sz="2200" dirty="0">
                <a:cs typeface="Arial" charset="0"/>
              </a:rPr>
              <a:t> :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en-US" sz="2200" dirty="0">
                <a:cs typeface="Arial" charset="0"/>
              </a:rPr>
              <a:t>h(x) = f(x) + g(x)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en-US" sz="2200" dirty="0">
                <a:cs typeface="Arial" charset="0"/>
              </a:rPr>
              <a:t>h(x) = f(x) . g(x – 2)</a:t>
            </a:r>
          </a:p>
          <a:p>
            <a:pPr marL="800100" lvl="1" indent="-342900">
              <a:buFont typeface="+mj-lt"/>
              <a:buAutoNum type="alphaLcPeriod"/>
              <a:defRPr/>
            </a:pPr>
            <a:r>
              <a:rPr lang="en-US" sz="2200" dirty="0">
                <a:cs typeface="Arial" charset="0"/>
              </a:rPr>
              <a:t>h(x) = 2f(2x – 1) – g(x</a:t>
            </a:r>
            <a:r>
              <a:rPr lang="en-US" sz="2200" baseline="30000" dirty="0">
                <a:cs typeface="Arial" charset="0"/>
              </a:rPr>
              <a:t>2</a:t>
            </a:r>
            <a:r>
              <a:rPr lang="en-US" sz="2200" dirty="0">
                <a:cs typeface="Arial" charset="0"/>
              </a:rPr>
              <a:t>)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C4E0729-9B9D-4515-850F-B9FFCDA32141}"/>
              </a:ext>
            </a:extLst>
          </p:cNvPr>
          <p:cNvSpPr txBox="1">
            <a:spLocks/>
          </p:cNvSpPr>
          <p:nvPr/>
        </p:nvSpPr>
        <p:spPr bwMode="auto">
          <a:xfrm>
            <a:off x="3124200" y="228600"/>
            <a:ext cx="6477000" cy="655638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kern="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PEMBAGIAN SUKU BANYAK</a:t>
            </a:r>
            <a:endParaRPr lang="id-ID" sz="3200" b="1" kern="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E5B40-A6AE-4E4D-87CC-4DA21ED0C2D4}"/>
              </a:ext>
            </a:extLst>
          </p:cNvPr>
          <p:cNvSpPr txBox="1"/>
          <p:nvPr/>
        </p:nvSpPr>
        <p:spPr>
          <a:xfrm>
            <a:off x="1905000" y="1074738"/>
            <a:ext cx="7620000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Bentuk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umum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pembagian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suku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banyak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dengan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p(x)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menghasilkan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bersisa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S(x)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dapat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ditulis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D85A1D-0BC7-4D5F-8D8B-AFF75310D158}"/>
              </a:ext>
            </a:extLst>
          </p:cNvPr>
          <p:cNvSpPr/>
          <p:nvPr/>
        </p:nvSpPr>
        <p:spPr>
          <a:xfrm>
            <a:off x="4267201" y="1991380"/>
            <a:ext cx="3156633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  <a:sp3d/>
          </a:bodyPr>
          <a:lstStyle/>
          <a:p>
            <a:pPr>
              <a:defRPr/>
            </a:pPr>
            <a:r>
              <a:rPr lang="en-US" sz="2800" b="1" spc="5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f(x) = p(x).h(x) + S(x)</a:t>
            </a:r>
            <a:endParaRPr lang="id-ID" sz="2800" b="1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5DBADB-75B1-48F0-AB95-188F0C825A17}"/>
              </a:ext>
            </a:extLst>
          </p:cNvPr>
          <p:cNvSpPr txBox="1"/>
          <p:nvPr/>
        </p:nvSpPr>
        <p:spPr>
          <a:xfrm>
            <a:off x="2057400" y="2328864"/>
            <a:ext cx="822960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 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Jumlah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derajad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tertinggi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harus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derajad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f(x)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Derajad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S(x)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kurangnya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derajad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pembagi</a:t>
            </a:r>
            <a:endParaRPr lang="id-ID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1C8C0F-C664-4457-B6E4-51778531CB2D}"/>
              </a:ext>
            </a:extLst>
          </p:cNvPr>
          <p:cNvSpPr txBox="1"/>
          <p:nvPr/>
        </p:nvSpPr>
        <p:spPr>
          <a:xfrm>
            <a:off x="1981200" y="4191000"/>
            <a:ext cx="6453188" cy="15700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Teknik Pembagian Suku Banyak 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Pembagian Bersusun (Cara </a:t>
            </a:r>
            <a:r>
              <a:rPr lang="en-US"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pembagian berekor</a:t>
            </a: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Identitas (Koefisien)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Sintetik (Horner) </a:t>
            </a:r>
            <a:endParaRPr lang="id-ID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BB8A6969-7398-4C08-8B40-6880FD788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990600"/>
            <a:ext cx="2057400" cy="57785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600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Ingat:</a:t>
            </a:r>
          </a:p>
        </p:txBody>
      </p:sp>
      <p:graphicFrame>
        <p:nvGraphicFramePr>
          <p:cNvPr id="96259" name="Object 3">
            <a:extLst>
              <a:ext uri="{FF2B5EF4-FFF2-40B4-BE49-F238E27FC236}">
                <a16:creationId xmlns:a16="http://schemas.microsoft.com/office/drawing/2014/main" id="{15F8C2CF-B169-49FA-8937-9C99A162A8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0739" y="844550"/>
          <a:ext cx="99853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368140" imgH="393529" progId="Equation.3">
                  <p:embed/>
                </p:oleObj>
              </mc:Choice>
              <mc:Fallback>
                <p:oleObj name="Equation" r:id="rId3" imgW="368140" imgH="393529" progId="Equation.3">
                  <p:embed/>
                  <p:pic>
                    <p:nvPicPr>
                      <p:cNvPr id="96259" name="Object 3">
                        <a:extLst>
                          <a:ext uri="{FF2B5EF4-FFF2-40B4-BE49-F238E27FC236}">
                            <a16:creationId xmlns:a16="http://schemas.microsoft.com/office/drawing/2014/main" id="{15F8C2CF-B169-49FA-8937-9C99A162A8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0739" y="844550"/>
                        <a:ext cx="998537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0" name="Object 4">
            <a:extLst>
              <a:ext uri="{FF2B5EF4-FFF2-40B4-BE49-F238E27FC236}">
                <a16:creationId xmlns:a16="http://schemas.microsoft.com/office/drawing/2014/main" id="{5B3FC8D6-8662-462B-82A7-CD62DB5159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02138" y="2368550"/>
          <a:ext cx="14795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545863" imgH="279279" progId="Equation.3">
                  <p:embed/>
                </p:oleObj>
              </mc:Choice>
              <mc:Fallback>
                <p:oleObj name="Equation" r:id="rId5" imgW="545863" imgH="279279" progId="Equation.3">
                  <p:embed/>
                  <p:pic>
                    <p:nvPicPr>
                      <p:cNvPr id="96260" name="Object 4">
                        <a:extLst>
                          <a:ext uri="{FF2B5EF4-FFF2-40B4-BE49-F238E27FC236}">
                            <a16:creationId xmlns:a16="http://schemas.microsoft.com/office/drawing/2014/main" id="{5B3FC8D6-8662-462B-82A7-CD62DB5159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2138" y="2368550"/>
                        <a:ext cx="147955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1" name="Object 5">
            <a:extLst>
              <a:ext uri="{FF2B5EF4-FFF2-40B4-BE49-F238E27FC236}">
                <a16:creationId xmlns:a16="http://schemas.microsoft.com/office/drawing/2014/main" id="{351B15B2-CBC5-48A0-B812-0A2F94ACF14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87939" y="2047876"/>
          <a:ext cx="344487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26725" imgH="177415" progId="Equation.3">
                  <p:embed/>
                </p:oleObj>
              </mc:Choice>
              <mc:Fallback>
                <p:oleObj name="Equation" r:id="rId7" imgW="126725" imgH="177415" progId="Equation.3">
                  <p:embed/>
                  <p:pic>
                    <p:nvPicPr>
                      <p:cNvPr id="96261" name="Object 5">
                        <a:extLst>
                          <a:ext uri="{FF2B5EF4-FFF2-40B4-BE49-F238E27FC236}">
                            <a16:creationId xmlns:a16="http://schemas.microsoft.com/office/drawing/2014/main" id="{351B15B2-CBC5-48A0-B812-0A2F94ACF1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9" y="2047876"/>
                        <a:ext cx="344487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2" name="Object 6">
            <a:extLst>
              <a:ext uri="{FF2B5EF4-FFF2-40B4-BE49-F238E27FC236}">
                <a16:creationId xmlns:a16="http://schemas.microsoft.com/office/drawing/2014/main" id="{F3480C85-D03F-450E-83CE-F09B615B0F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10138" y="2960688"/>
          <a:ext cx="5508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202936" imgH="177569" progId="Equation.3">
                  <p:embed/>
                </p:oleObj>
              </mc:Choice>
              <mc:Fallback>
                <p:oleObj name="Equation" r:id="rId9" imgW="202936" imgH="177569" progId="Equation.3">
                  <p:embed/>
                  <p:pic>
                    <p:nvPicPr>
                      <p:cNvPr id="96262" name="Object 6">
                        <a:extLst>
                          <a:ext uri="{FF2B5EF4-FFF2-40B4-BE49-F238E27FC236}">
                            <a16:creationId xmlns:a16="http://schemas.microsoft.com/office/drawing/2014/main" id="{F3480C85-D03F-450E-83CE-F09B615B0F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0138" y="2960688"/>
                        <a:ext cx="5508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3" name="Line 7">
            <a:extLst>
              <a:ext uri="{FF2B5EF4-FFF2-40B4-BE49-F238E27FC236}">
                <a16:creationId xmlns:a16="http://schemas.microsoft.com/office/drawing/2014/main" id="{80B60CBE-840D-4FE2-A0A0-045EC8CB7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343535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6264" name="Object 8">
            <a:extLst>
              <a:ext uri="{FF2B5EF4-FFF2-40B4-BE49-F238E27FC236}">
                <a16:creationId xmlns:a16="http://schemas.microsoft.com/office/drawing/2014/main" id="{A2B2BD98-270B-4BD5-B6BF-6FD781E813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87938" y="3511550"/>
          <a:ext cx="3111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114102" imgH="177492" progId="Equation.3">
                  <p:embed/>
                </p:oleObj>
              </mc:Choice>
              <mc:Fallback>
                <p:oleObj name="Equation" r:id="rId11" imgW="114102" imgH="177492" progId="Equation.3">
                  <p:embed/>
                  <p:pic>
                    <p:nvPicPr>
                      <p:cNvPr id="96264" name="Object 8">
                        <a:extLst>
                          <a:ext uri="{FF2B5EF4-FFF2-40B4-BE49-F238E27FC236}">
                            <a16:creationId xmlns:a16="http://schemas.microsoft.com/office/drawing/2014/main" id="{A2B2BD98-270B-4BD5-B6BF-6FD781E813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8" y="3511550"/>
                        <a:ext cx="3111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5" name="Line 9">
            <a:extLst>
              <a:ext uri="{FF2B5EF4-FFF2-40B4-BE49-F238E27FC236}">
                <a16:creationId xmlns:a16="http://schemas.microsoft.com/office/drawing/2014/main" id="{BEDEC7D9-C3DE-4EB6-8EAD-33AE7770F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68938" y="297815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6266" name="Object 10">
            <a:extLst>
              <a:ext uri="{FF2B5EF4-FFF2-40B4-BE49-F238E27FC236}">
                <a16:creationId xmlns:a16="http://schemas.microsoft.com/office/drawing/2014/main" id="{C7E594F1-F703-421C-B84C-7D80EB0114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16538" y="3511550"/>
          <a:ext cx="3111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3" imgW="114102" imgH="177492" progId="Equation.3">
                  <p:embed/>
                </p:oleObj>
              </mc:Choice>
              <mc:Fallback>
                <p:oleObj name="Equation" r:id="rId13" imgW="114102" imgH="177492" progId="Equation.3">
                  <p:embed/>
                  <p:pic>
                    <p:nvPicPr>
                      <p:cNvPr id="96266" name="Object 10">
                        <a:extLst>
                          <a:ext uri="{FF2B5EF4-FFF2-40B4-BE49-F238E27FC236}">
                            <a16:creationId xmlns:a16="http://schemas.microsoft.com/office/drawing/2014/main" id="{C7E594F1-F703-421C-B84C-7D80EB0114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538" y="3511550"/>
                        <a:ext cx="3111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7" name="Object 11">
            <a:extLst>
              <a:ext uri="{FF2B5EF4-FFF2-40B4-BE49-F238E27FC236}">
                <a16:creationId xmlns:a16="http://schemas.microsoft.com/office/drawing/2014/main" id="{1956D495-8EC5-46AC-B325-52EBE302EF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1" y="2047876"/>
          <a:ext cx="309563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5" imgW="114102" imgH="177492" progId="Equation.3">
                  <p:embed/>
                </p:oleObj>
              </mc:Choice>
              <mc:Fallback>
                <p:oleObj name="Equation" r:id="rId15" imgW="114102" imgH="177492" progId="Equation.3">
                  <p:embed/>
                  <p:pic>
                    <p:nvPicPr>
                      <p:cNvPr id="96267" name="Object 11">
                        <a:extLst>
                          <a:ext uri="{FF2B5EF4-FFF2-40B4-BE49-F238E27FC236}">
                            <a16:creationId xmlns:a16="http://schemas.microsoft.com/office/drawing/2014/main" id="{1956D495-8EC5-46AC-B325-52EBE302EF9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1" y="2047876"/>
                        <a:ext cx="309563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8" name="Object 12">
            <a:extLst>
              <a:ext uri="{FF2B5EF4-FFF2-40B4-BE49-F238E27FC236}">
                <a16:creationId xmlns:a16="http://schemas.microsoft.com/office/drawing/2014/main" id="{30BC0153-C8B8-410B-BB7C-A8D177A918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87939" y="3892550"/>
          <a:ext cx="51752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7" imgW="190335" imgH="177646" progId="Equation.3">
                  <p:embed/>
                </p:oleObj>
              </mc:Choice>
              <mc:Fallback>
                <p:oleObj name="Equation" r:id="rId17" imgW="190335" imgH="177646" progId="Equation.3">
                  <p:embed/>
                  <p:pic>
                    <p:nvPicPr>
                      <p:cNvPr id="96268" name="Object 12">
                        <a:extLst>
                          <a:ext uri="{FF2B5EF4-FFF2-40B4-BE49-F238E27FC236}">
                            <a16:creationId xmlns:a16="http://schemas.microsoft.com/office/drawing/2014/main" id="{30BC0153-C8B8-410B-BB7C-A8D177A918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939" y="3892550"/>
                        <a:ext cx="51752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69" name="Line 13">
            <a:extLst>
              <a:ext uri="{FF2B5EF4-FFF2-40B4-BE49-F238E27FC236}">
                <a16:creationId xmlns:a16="http://schemas.microsoft.com/office/drawing/2014/main" id="{3D6FC7CD-C133-4FDA-A708-05732D473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434975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6270" name="Object 14">
            <a:extLst>
              <a:ext uri="{FF2B5EF4-FFF2-40B4-BE49-F238E27FC236}">
                <a16:creationId xmlns:a16="http://schemas.microsoft.com/office/drawing/2014/main" id="{EB940252-2C69-4DAF-BE14-96790212EE8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41939" y="4332288"/>
          <a:ext cx="3444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19" imgW="126725" imgH="177415" progId="Equation.3">
                  <p:embed/>
                </p:oleObj>
              </mc:Choice>
              <mc:Fallback>
                <p:oleObj name="Equation" r:id="rId19" imgW="126725" imgH="177415" progId="Equation.3">
                  <p:embed/>
                  <p:pic>
                    <p:nvPicPr>
                      <p:cNvPr id="96270" name="Object 14">
                        <a:extLst>
                          <a:ext uri="{FF2B5EF4-FFF2-40B4-BE49-F238E27FC236}">
                            <a16:creationId xmlns:a16="http://schemas.microsoft.com/office/drawing/2014/main" id="{EB940252-2C69-4DAF-BE14-96790212EE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1939" y="4332288"/>
                        <a:ext cx="3444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71" name="Line 15">
            <a:extLst>
              <a:ext uri="{FF2B5EF4-FFF2-40B4-BE49-F238E27FC236}">
                <a16:creationId xmlns:a16="http://schemas.microsoft.com/office/drawing/2014/main" id="{9424E697-FB6E-440A-BBFB-435CC4F3C9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697538" y="297815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6272" name="Object 16">
            <a:extLst>
              <a:ext uri="{FF2B5EF4-FFF2-40B4-BE49-F238E27FC236}">
                <a16:creationId xmlns:a16="http://schemas.microsoft.com/office/drawing/2014/main" id="{4B06BBF1-3643-4030-9042-06D6FBDBCB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45139" y="4349750"/>
          <a:ext cx="346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1" imgW="126780" imgH="164814" progId="Equation.3">
                  <p:embed/>
                </p:oleObj>
              </mc:Choice>
              <mc:Fallback>
                <p:oleObj name="Equation" r:id="rId21" imgW="126780" imgH="164814" progId="Equation.3">
                  <p:embed/>
                  <p:pic>
                    <p:nvPicPr>
                      <p:cNvPr id="96272" name="Object 16">
                        <a:extLst>
                          <a:ext uri="{FF2B5EF4-FFF2-40B4-BE49-F238E27FC236}">
                            <a16:creationId xmlns:a16="http://schemas.microsoft.com/office/drawing/2014/main" id="{4B06BBF1-3643-4030-9042-06D6FBDBCB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9" y="4349750"/>
                        <a:ext cx="3460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3" name="Object 17">
            <a:extLst>
              <a:ext uri="{FF2B5EF4-FFF2-40B4-BE49-F238E27FC236}">
                <a16:creationId xmlns:a16="http://schemas.microsoft.com/office/drawing/2014/main" id="{592FBDB2-09FD-42CB-A08A-6FF8DEFD04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45139" y="2047876"/>
          <a:ext cx="344487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3" imgW="126725" imgH="177415" progId="Equation.3">
                  <p:embed/>
                </p:oleObj>
              </mc:Choice>
              <mc:Fallback>
                <p:oleObj name="Equation" r:id="rId23" imgW="126725" imgH="177415" progId="Equation.3">
                  <p:embed/>
                  <p:pic>
                    <p:nvPicPr>
                      <p:cNvPr id="96273" name="Object 17">
                        <a:extLst>
                          <a:ext uri="{FF2B5EF4-FFF2-40B4-BE49-F238E27FC236}">
                            <a16:creationId xmlns:a16="http://schemas.microsoft.com/office/drawing/2014/main" id="{592FBDB2-09FD-42CB-A08A-6FF8DEFD04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9" y="2047876"/>
                        <a:ext cx="344487" cy="481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75" name="Object 19">
            <a:extLst>
              <a:ext uri="{FF2B5EF4-FFF2-40B4-BE49-F238E27FC236}">
                <a16:creationId xmlns:a16="http://schemas.microsoft.com/office/drawing/2014/main" id="{35742427-6019-4A05-B9A3-67221FB411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45139" y="4806950"/>
          <a:ext cx="346075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5" imgW="126725" imgH="177415" progId="Equation.3">
                  <p:embed/>
                </p:oleObj>
              </mc:Choice>
              <mc:Fallback>
                <p:oleObj name="Equation" r:id="rId25" imgW="126725" imgH="177415" progId="Equation.3">
                  <p:embed/>
                  <p:pic>
                    <p:nvPicPr>
                      <p:cNvPr id="96275" name="Object 19">
                        <a:extLst>
                          <a:ext uri="{FF2B5EF4-FFF2-40B4-BE49-F238E27FC236}">
                            <a16:creationId xmlns:a16="http://schemas.microsoft.com/office/drawing/2014/main" id="{35742427-6019-4A05-B9A3-67221FB411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9" y="4806950"/>
                        <a:ext cx="346075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76" name="Line 20">
            <a:extLst>
              <a:ext uri="{FF2B5EF4-FFF2-40B4-BE49-F238E27FC236}">
                <a16:creationId xmlns:a16="http://schemas.microsoft.com/office/drawing/2014/main" id="{15B9A2D3-8F2E-4056-A267-5C3C596919C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9338" y="526415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6277" name="Object 21">
            <a:extLst>
              <a:ext uri="{FF2B5EF4-FFF2-40B4-BE49-F238E27FC236}">
                <a16:creationId xmlns:a16="http://schemas.microsoft.com/office/drawing/2014/main" id="{B357E732-CA75-4F71-8228-04ABBCA377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45139" y="5280026"/>
          <a:ext cx="34607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7" imgW="126780" imgH="164814" progId="Equation.3">
                  <p:embed/>
                </p:oleObj>
              </mc:Choice>
              <mc:Fallback>
                <p:oleObj name="Equation" r:id="rId27" imgW="126780" imgH="164814" progId="Equation.3">
                  <p:embed/>
                  <p:pic>
                    <p:nvPicPr>
                      <p:cNvPr id="96277" name="Object 21">
                        <a:extLst>
                          <a:ext uri="{FF2B5EF4-FFF2-40B4-BE49-F238E27FC236}">
                            <a16:creationId xmlns:a16="http://schemas.microsoft.com/office/drawing/2014/main" id="{B357E732-CA75-4F71-8228-04ABBCA377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5139" y="5280026"/>
                        <a:ext cx="346075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78" name="Text Box 22">
            <a:extLst>
              <a:ext uri="{FF2B5EF4-FFF2-40B4-BE49-F238E27FC236}">
                <a16:creationId xmlns:a16="http://schemas.microsoft.com/office/drawing/2014/main" id="{451AE958-5056-4E4E-96FA-C7C5A069C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4102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Remainder</a:t>
            </a:r>
          </a:p>
        </p:txBody>
      </p:sp>
      <p:sp>
        <p:nvSpPr>
          <p:cNvPr id="96279" name="Line 23">
            <a:extLst>
              <a:ext uri="{FF2B5EF4-FFF2-40B4-BE49-F238E27FC236}">
                <a16:creationId xmlns:a16="http://schemas.microsoft.com/office/drawing/2014/main" id="{3B76C237-7FF0-40E0-A353-B59AAB0B51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1" y="5626100"/>
            <a:ext cx="485775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6280" name="Object 24">
            <a:extLst>
              <a:ext uri="{FF2B5EF4-FFF2-40B4-BE49-F238E27FC236}">
                <a16:creationId xmlns:a16="http://schemas.microsoft.com/office/drawing/2014/main" id="{91EEE18B-C570-4484-A505-E4BDE64B9F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40388" y="852488"/>
          <a:ext cx="1522412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29" imgW="558558" imgH="393529" progId="Equation.3">
                  <p:embed/>
                </p:oleObj>
              </mc:Choice>
              <mc:Fallback>
                <p:oleObj name="Equation" r:id="rId29" imgW="558558" imgH="393529" progId="Equation.3">
                  <p:embed/>
                  <p:pic>
                    <p:nvPicPr>
                      <p:cNvPr id="96280" name="Object 24">
                        <a:extLst>
                          <a:ext uri="{FF2B5EF4-FFF2-40B4-BE49-F238E27FC236}">
                            <a16:creationId xmlns:a16="http://schemas.microsoft.com/office/drawing/2014/main" id="{91EEE18B-C570-4484-A505-E4BDE64B9F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8" y="852488"/>
                        <a:ext cx="1522412" cy="107156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6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6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96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9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9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9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>
            <a:extLst>
              <a:ext uri="{FF2B5EF4-FFF2-40B4-BE49-F238E27FC236}">
                <a16:creationId xmlns:a16="http://schemas.microsoft.com/office/drawing/2014/main" id="{34E67424-87A4-4C9C-8E54-E5474C4B5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2971800"/>
            <a:ext cx="381000" cy="4572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5237" name="Rectangle 5">
            <a:extLst>
              <a:ext uri="{FF2B5EF4-FFF2-40B4-BE49-F238E27FC236}">
                <a16:creationId xmlns:a16="http://schemas.microsoft.com/office/drawing/2014/main" id="{3085129E-CB2B-4F01-A176-6F1316B3F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048000"/>
            <a:ext cx="304800" cy="3810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5238" name="Rectangle 6">
            <a:extLst>
              <a:ext uri="{FF2B5EF4-FFF2-40B4-BE49-F238E27FC236}">
                <a16:creationId xmlns:a16="http://schemas.microsoft.com/office/drawing/2014/main" id="{FCA53CDB-0241-41E0-A34E-5B308CFEB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4038600"/>
            <a:ext cx="457200" cy="4572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5239" name="Rectangle 7">
            <a:extLst>
              <a:ext uri="{FF2B5EF4-FFF2-40B4-BE49-F238E27FC236}">
                <a16:creationId xmlns:a16="http://schemas.microsoft.com/office/drawing/2014/main" id="{AACC582B-B6C5-4E88-925B-2CA6A55308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0"/>
            <a:ext cx="457200" cy="5334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5240" name="Rectangle 8">
            <a:extLst>
              <a:ext uri="{FF2B5EF4-FFF2-40B4-BE49-F238E27FC236}">
                <a16:creationId xmlns:a16="http://schemas.microsoft.com/office/drawing/2014/main" id="{E41D1A74-5065-475A-830F-E76048501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048000"/>
            <a:ext cx="381000" cy="3810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5241" name="Rectangle 9">
            <a:extLst>
              <a:ext uri="{FF2B5EF4-FFF2-40B4-BE49-F238E27FC236}">
                <a16:creationId xmlns:a16="http://schemas.microsoft.com/office/drawing/2014/main" id="{7AB9B643-4D5C-43AC-AE1C-A82421C2B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038600"/>
            <a:ext cx="457200" cy="4572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5242" name="Rectangle 10">
            <a:extLst>
              <a:ext uri="{FF2B5EF4-FFF2-40B4-BE49-F238E27FC236}">
                <a16:creationId xmlns:a16="http://schemas.microsoft.com/office/drawing/2014/main" id="{28733182-D1E1-41B5-BCFF-5FCB48924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4724400"/>
            <a:ext cx="381000" cy="3810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393" name="Rectangle 11">
            <a:extLst>
              <a:ext uri="{FF2B5EF4-FFF2-40B4-BE49-F238E27FC236}">
                <a16:creationId xmlns:a16="http://schemas.microsoft.com/office/drawing/2014/main" id="{C0B6DF64-444A-4FB9-8D46-8E6574A46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81000"/>
            <a:ext cx="716280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u="sng">
                <a:solidFill>
                  <a:schemeClr val="tx2"/>
                </a:solidFill>
              </a:rPr>
              <a:t>Contoh 1</a:t>
            </a:r>
            <a:r>
              <a:rPr lang="id-ID" altLang="en-US" sz="3600" b="1" u="sng">
                <a:solidFill>
                  <a:schemeClr val="tx2"/>
                </a:solidFill>
              </a:rPr>
              <a:t> (pembagian bersusun) :</a:t>
            </a:r>
            <a:endParaRPr lang="en-US" altLang="en-US" sz="3600" b="1" u="sng">
              <a:solidFill>
                <a:schemeClr val="tx2"/>
              </a:solidFill>
            </a:endParaRPr>
          </a:p>
        </p:txBody>
      </p:sp>
      <p:graphicFrame>
        <p:nvGraphicFramePr>
          <p:cNvPr id="95244" name="Object 12">
            <a:extLst>
              <a:ext uri="{FF2B5EF4-FFF2-40B4-BE49-F238E27FC236}">
                <a16:creationId xmlns:a16="http://schemas.microsoft.com/office/drawing/2014/main" id="{032EA4DF-48C1-43F6-B1A1-C79730C28B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5063" y="1338263"/>
          <a:ext cx="1928812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710891" imgH="418918" progId="Equation.3">
                  <p:embed/>
                </p:oleObj>
              </mc:Choice>
              <mc:Fallback>
                <p:oleObj name="Equation" r:id="rId3" imgW="710891" imgH="418918" progId="Equation.3">
                  <p:embed/>
                  <p:pic>
                    <p:nvPicPr>
                      <p:cNvPr id="95244" name="Object 12">
                        <a:extLst>
                          <a:ext uri="{FF2B5EF4-FFF2-40B4-BE49-F238E27FC236}">
                            <a16:creationId xmlns:a16="http://schemas.microsoft.com/office/drawing/2014/main" id="{032EA4DF-48C1-43F6-B1A1-C79730C28B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1338263"/>
                        <a:ext cx="1928812" cy="113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5" name="Object 13">
            <a:extLst>
              <a:ext uri="{FF2B5EF4-FFF2-40B4-BE49-F238E27FC236}">
                <a16:creationId xmlns:a16="http://schemas.microsoft.com/office/drawing/2014/main" id="{DCEB4FDE-CBBC-48F6-B41F-0759184979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1" y="2819401"/>
          <a:ext cx="2855913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054100" imgH="330200" progId="Equation.3">
                  <p:embed/>
                </p:oleObj>
              </mc:Choice>
              <mc:Fallback>
                <p:oleObj name="Equation" r:id="rId5" imgW="1054100" imgH="330200" progId="Equation.3">
                  <p:embed/>
                  <p:pic>
                    <p:nvPicPr>
                      <p:cNvPr id="95245" name="Object 13">
                        <a:extLst>
                          <a:ext uri="{FF2B5EF4-FFF2-40B4-BE49-F238E27FC236}">
                            <a16:creationId xmlns:a16="http://schemas.microsoft.com/office/drawing/2014/main" id="{DCEB4FDE-CBBC-48F6-B41F-0759184979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1" y="2819401"/>
                        <a:ext cx="2855913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6" name="Object 14">
            <a:extLst>
              <a:ext uri="{FF2B5EF4-FFF2-40B4-BE49-F238E27FC236}">
                <a16:creationId xmlns:a16="http://schemas.microsoft.com/office/drawing/2014/main" id="{A5490528-9BA1-46D8-A959-5300C21CD6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40389" y="2582863"/>
          <a:ext cx="344487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126835" imgH="139518" progId="Equation.3">
                  <p:embed/>
                </p:oleObj>
              </mc:Choice>
              <mc:Fallback>
                <p:oleObj name="Equation" r:id="rId7" imgW="126835" imgH="139518" progId="Equation.3">
                  <p:embed/>
                  <p:pic>
                    <p:nvPicPr>
                      <p:cNvPr id="95246" name="Object 14">
                        <a:extLst>
                          <a:ext uri="{FF2B5EF4-FFF2-40B4-BE49-F238E27FC236}">
                            <a16:creationId xmlns:a16="http://schemas.microsoft.com/office/drawing/2014/main" id="{A5490528-9BA1-46D8-A959-5300C21CD6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0389" y="2582863"/>
                        <a:ext cx="344487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7" name="Object 15">
            <a:extLst>
              <a:ext uri="{FF2B5EF4-FFF2-40B4-BE49-F238E27FC236}">
                <a16:creationId xmlns:a16="http://schemas.microsoft.com/office/drawing/2014/main" id="{7E8D19E4-911B-40B9-834F-8F53FF7108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5989" y="3421063"/>
          <a:ext cx="131127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9" imgW="482391" imgH="203112" progId="Equation.3">
                  <p:embed/>
                </p:oleObj>
              </mc:Choice>
              <mc:Fallback>
                <p:oleObj name="Equation" r:id="rId9" imgW="482391" imgH="203112" progId="Equation.3">
                  <p:embed/>
                  <p:pic>
                    <p:nvPicPr>
                      <p:cNvPr id="95247" name="Object 15">
                        <a:extLst>
                          <a:ext uri="{FF2B5EF4-FFF2-40B4-BE49-F238E27FC236}">
                            <a16:creationId xmlns:a16="http://schemas.microsoft.com/office/drawing/2014/main" id="{7E8D19E4-911B-40B9-834F-8F53FF7108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9" y="3421063"/>
                        <a:ext cx="1311275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48" name="Line 16">
            <a:extLst>
              <a:ext uri="{FF2B5EF4-FFF2-40B4-BE49-F238E27FC236}">
                <a16:creationId xmlns:a16="http://schemas.microsoft.com/office/drawing/2014/main" id="{F4F83FDD-63A2-4CD1-B6A0-CEF5C410A0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5988" y="3954463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5249" name="Object 17">
            <a:extLst>
              <a:ext uri="{FF2B5EF4-FFF2-40B4-BE49-F238E27FC236}">
                <a16:creationId xmlns:a16="http://schemas.microsoft.com/office/drawing/2014/main" id="{6682B664-A622-458F-B8C8-04DDD69E8DC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7988" y="4030663"/>
          <a:ext cx="5524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1" imgW="202936" imgH="177569" progId="Equation.3">
                  <p:embed/>
                </p:oleObj>
              </mc:Choice>
              <mc:Fallback>
                <p:oleObj name="Equation" r:id="rId11" imgW="202936" imgH="177569" progId="Equation.3">
                  <p:embed/>
                  <p:pic>
                    <p:nvPicPr>
                      <p:cNvPr id="95249" name="Object 17">
                        <a:extLst>
                          <a:ext uri="{FF2B5EF4-FFF2-40B4-BE49-F238E27FC236}">
                            <a16:creationId xmlns:a16="http://schemas.microsoft.com/office/drawing/2014/main" id="{6682B664-A622-458F-B8C8-04DDD69E8D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988" y="4030663"/>
                        <a:ext cx="5524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0" name="Line 18">
            <a:extLst>
              <a:ext uri="{FF2B5EF4-FFF2-40B4-BE49-F238E27FC236}">
                <a16:creationId xmlns:a16="http://schemas.microsoft.com/office/drawing/2014/main" id="{FCD71FAE-0E88-4203-9EB4-B5F7E623EA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2388" y="34972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5251" name="Object 19">
            <a:extLst>
              <a:ext uri="{FF2B5EF4-FFF2-40B4-BE49-F238E27FC236}">
                <a16:creationId xmlns:a16="http://schemas.microsoft.com/office/drawing/2014/main" id="{9ED3936C-BD7E-4AE5-B911-F9D38583EC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5188" y="4030663"/>
          <a:ext cx="622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3" imgW="228402" imgH="177646" progId="Equation.3">
                  <p:embed/>
                </p:oleObj>
              </mc:Choice>
              <mc:Fallback>
                <p:oleObj name="Equation" r:id="rId13" imgW="228402" imgH="177646" progId="Equation.3">
                  <p:embed/>
                  <p:pic>
                    <p:nvPicPr>
                      <p:cNvPr id="95251" name="Object 19">
                        <a:extLst>
                          <a:ext uri="{FF2B5EF4-FFF2-40B4-BE49-F238E27FC236}">
                            <a16:creationId xmlns:a16="http://schemas.microsoft.com/office/drawing/2014/main" id="{9ED3936C-BD7E-4AE5-B911-F9D38583EC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4030663"/>
                        <a:ext cx="622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52" name="Object 20">
            <a:extLst>
              <a:ext uri="{FF2B5EF4-FFF2-40B4-BE49-F238E27FC236}">
                <a16:creationId xmlns:a16="http://schemas.microsoft.com/office/drawing/2014/main" id="{8680635E-63DF-4E01-BB53-A70E7EB374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5189" y="2506664"/>
          <a:ext cx="65563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5" imgW="241091" imgH="164957" progId="Equation.3">
                  <p:embed/>
                </p:oleObj>
              </mc:Choice>
              <mc:Fallback>
                <p:oleObj name="Equation" r:id="rId15" imgW="241091" imgH="164957" progId="Equation.3">
                  <p:embed/>
                  <p:pic>
                    <p:nvPicPr>
                      <p:cNvPr id="95252" name="Object 20">
                        <a:extLst>
                          <a:ext uri="{FF2B5EF4-FFF2-40B4-BE49-F238E27FC236}">
                            <a16:creationId xmlns:a16="http://schemas.microsoft.com/office/drawing/2014/main" id="{8680635E-63DF-4E01-BB53-A70E7EB374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9" y="2506664"/>
                        <a:ext cx="65563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53" name="Object 21">
            <a:extLst>
              <a:ext uri="{FF2B5EF4-FFF2-40B4-BE49-F238E27FC236}">
                <a16:creationId xmlns:a16="http://schemas.microsoft.com/office/drawing/2014/main" id="{5586B259-84A1-41B9-B2BF-DF546CB467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87989" y="4411663"/>
          <a:ext cx="11001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7" imgW="405872" imgH="177569" progId="Equation.3">
                  <p:embed/>
                </p:oleObj>
              </mc:Choice>
              <mc:Fallback>
                <p:oleObj name="Equation" r:id="rId17" imgW="405872" imgH="177569" progId="Equation.3">
                  <p:embed/>
                  <p:pic>
                    <p:nvPicPr>
                      <p:cNvPr id="95253" name="Object 21">
                        <a:extLst>
                          <a:ext uri="{FF2B5EF4-FFF2-40B4-BE49-F238E27FC236}">
                            <a16:creationId xmlns:a16="http://schemas.microsoft.com/office/drawing/2014/main" id="{5586B259-84A1-41B9-B2BF-DF546CB467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7989" y="4411663"/>
                        <a:ext cx="11001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4" name="Line 22">
            <a:extLst>
              <a:ext uri="{FF2B5EF4-FFF2-40B4-BE49-F238E27FC236}">
                <a16:creationId xmlns:a16="http://schemas.microsoft.com/office/drawing/2014/main" id="{7956716C-E7EA-4788-815A-8237FA7721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7988" y="4868863"/>
            <a:ext cx="1066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5255" name="Object 23">
            <a:extLst>
              <a:ext uri="{FF2B5EF4-FFF2-40B4-BE49-F238E27FC236}">
                <a16:creationId xmlns:a16="http://schemas.microsoft.com/office/drawing/2014/main" id="{C7258270-60F6-40CA-B2F2-039AE6E4EB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49989" y="4945063"/>
          <a:ext cx="3444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9" imgW="126725" imgH="177415" progId="Equation.3">
                  <p:embed/>
                </p:oleObj>
              </mc:Choice>
              <mc:Fallback>
                <p:oleObj name="Equation" r:id="rId19" imgW="126725" imgH="177415" progId="Equation.3">
                  <p:embed/>
                  <p:pic>
                    <p:nvPicPr>
                      <p:cNvPr id="95255" name="Object 23">
                        <a:extLst>
                          <a:ext uri="{FF2B5EF4-FFF2-40B4-BE49-F238E27FC236}">
                            <a16:creationId xmlns:a16="http://schemas.microsoft.com/office/drawing/2014/main" id="{C7258270-60F6-40CA-B2F2-039AE6E4EB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9989" y="4945063"/>
                        <a:ext cx="3444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6" name="Rectangle 24">
            <a:extLst>
              <a:ext uri="{FF2B5EF4-FFF2-40B4-BE49-F238E27FC236}">
                <a16:creationId xmlns:a16="http://schemas.microsoft.com/office/drawing/2014/main" id="{3D1D693F-9D85-422E-AC1D-F577204E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0388" y="2506663"/>
            <a:ext cx="914400" cy="457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5257" name="Text Box 25">
            <a:extLst>
              <a:ext uri="{FF2B5EF4-FFF2-40B4-BE49-F238E27FC236}">
                <a16:creationId xmlns:a16="http://schemas.microsoft.com/office/drawing/2014/main" id="{67B5826D-5178-45DE-8F59-862FF9FD8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5146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3333CC"/>
                </a:solidFill>
                <a:latin typeface="Verdana" panose="020B0604030504040204" pitchFamily="34" charset="0"/>
              </a:rPr>
              <a:t>Cek</a:t>
            </a:r>
          </a:p>
        </p:txBody>
      </p:sp>
      <p:graphicFrame>
        <p:nvGraphicFramePr>
          <p:cNvPr id="95258" name="Object 26">
            <a:extLst>
              <a:ext uri="{FF2B5EF4-FFF2-40B4-BE49-F238E27FC236}">
                <a16:creationId xmlns:a16="http://schemas.microsoft.com/office/drawing/2014/main" id="{16A3AD0E-6787-4216-BCEC-DA1D404A76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04150" y="3257551"/>
          <a:ext cx="2274888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1" imgW="837836" imgH="203112" progId="Equation.3">
                  <p:embed/>
                </p:oleObj>
              </mc:Choice>
              <mc:Fallback>
                <p:oleObj name="Equation" r:id="rId21" imgW="837836" imgH="203112" progId="Equation.3">
                  <p:embed/>
                  <p:pic>
                    <p:nvPicPr>
                      <p:cNvPr id="95258" name="Object 26">
                        <a:extLst>
                          <a:ext uri="{FF2B5EF4-FFF2-40B4-BE49-F238E27FC236}">
                            <a16:creationId xmlns:a16="http://schemas.microsoft.com/office/drawing/2014/main" id="{16A3AD0E-6787-4216-BCEC-DA1D404A76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04150" y="3257551"/>
                        <a:ext cx="2274888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59" name="Object 27">
            <a:extLst>
              <a:ext uri="{FF2B5EF4-FFF2-40B4-BE49-F238E27FC236}">
                <a16:creationId xmlns:a16="http://schemas.microsoft.com/office/drawing/2014/main" id="{5A7BF468-B28F-4B15-805A-21605FD380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6201" y="3886200"/>
          <a:ext cx="265271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3" imgW="977476" imgH="203112" progId="Equation.3">
                  <p:embed/>
                </p:oleObj>
              </mc:Choice>
              <mc:Fallback>
                <p:oleObj name="Equation" r:id="rId23" imgW="977476" imgH="203112" progId="Equation.3">
                  <p:embed/>
                  <p:pic>
                    <p:nvPicPr>
                      <p:cNvPr id="95259" name="Object 27">
                        <a:extLst>
                          <a:ext uri="{FF2B5EF4-FFF2-40B4-BE49-F238E27FC236}">
                            <a16:creationId xmlns:a16="http://schemas.microsoft.com/office/drawing/2014/main" id="{5A7BF468-B28F-4B15-805A-21605FD380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1" y="3886200"/>
                        <a:ext cx="2652713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60" name="Object 28">
            <a:extLst>
              <a:ext uri="{FF2B5EF4-FFF2-40B4-BE49-F238E27FC236}">
                <a16:creationId xmlns:a16="http://schemas.microsoft.com/office/drawing/2014/main" id="{8395967A-A562-4ABB-B9B5-92B04F739C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91488" y="4572000"/>
          <a:ext cx="18605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5" imgW="685800" imgH="203200" progId="Equation.3">
                  <p:embed/>
                </p:oleObj>
              </mc:Choice>
              <mc:Fallback>
                <p:oleObj name="Equation" r:id="rId25" imgW="685800" imgH="203200" progId="Equation.3">
                  <p:embed/>
                  <p:pic>
                    <p:nvPicPr>
                      <p:cNvPr id="95260" name="Object 28">
                        <a:extLst>
                          <a:ext uri="{FF2B5EF4-FFF2-40B4-BE49-F238E27FC236}">
                            <a16:creationId xmlns:a16="http://schemas.microsoft.com/office/drawing/2014/main" id="{8395967A-A562-4ABB-B9B5-92B04F739C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1488" y="4572000"/>
                        <a:ext cx="1860550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61" name="Object 29">
            <a:extLst>
              <a:ext uri="{FF2B5EF4-FFF2-40B4-BE49-F238E27FC236}">
                <a16:creationId xmlns:a16="http://schemas.microsoft.com/office/drawing/2014/main" id="{E5BF6AF6-97BB-4984-A652-BCAF13512A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1" y="2286001"/>
          <a:ext cx="930275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7" imgW="342751" imgH="418918" progId="Equation.3">
                  <p:embed/>
                </p:oleObj>
              </mc:Choice>
              <mc:Fallback>
                <p:oleObj name="Equation" r:id="rId27" imgW="342751" imgH="418918" progId="Equation.3">
                  <p:embed/>
                  <p:pic>
                    <p:nvPicPr>
                      <p:cNvPr id="95261" name="Object 29">
                        <a:extLst>
                          <a:ext uri="{FF2B5EF4-FFF2-40B4-BE49-F238E27FC236}">
                            <a16:creationId xmlns:a16="http://schemas.microsoft.com/office/drawing/2014/main" id="{E5BF6AF6-97BB-4984-A652-BCAF13512A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2286001"/>
                        <a:ext cx="930275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62" name="Object 30">
            <a:extLst>
              <a:ext uri="{FF2B5EF4-FFF2-40B4-BE49-F238E27FC236}">
                <a16:creationId xmlns:a16="http://schemas.microsoft.com/office/drawing/2014/main" id="{A55EE099-2479-4385-B99E-F82009B08DD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3505201"/>
          <a:ext cx="17208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29" imgW="634725" imgH="203112" progId="Equation.3">
                  <p:embed/>
                </p:oleObj>
              </mc:Choice>
              <mc:Fallback>
                <p:oleObj name="Equation" r:id="rId29" imgW="634725" imgH="203112" progId="Equation.3">
                  <p:embed/>
                  <p:pic>
                    <p:nvPicPr>
                      <p:cNvPr id="95262" name="Object 30">
                        <a:extLst>
                          <a:ext uri="{FF2B5EF4-FFF2-40B4-BE49-F238E27FC236}">
                            <a16:creationId xmlns:a16="http://schemas.microsoft.com/office/drawing/2014/main" id="{A55EE099-2479-4385-B99E-F82009B08D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505201"/>
                        <a:ext cx="17208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63" name="Object 31">
            <a:extLst>
              <a:ext uri="{FF2B5EF4-FFF2-40B4-BE49-F238E27FC236}">
                <a16:creationId xmlns:a16="http://schemas.microsoft.com/office/drawing/2014/main" id="{E5863FF5-53F3-496F-92FE-DF5F7CA125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1" y="4038601"/>
          <a:ext cx="930275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31" imgW="342751" imgH="393529" progId="Equation.3">
                  <p:embed/>
                </p:oleObj>
              </mc:Choice>
              <mc:Fallback>
                <p:oleObj name="Equation" r:id="rId31" imgW="342751" imgH="393529" progId="Equation.3">
                  <p:embed/>
                  <p:pic>
                    <p:nvPicPr>
                      <p:cNvPr id="95263" name="Object 31">
                        <a:extLst>
                          <a:ext uri="{FF2B5EF4-FFF2-40B4-BE49-F238E27FC236}">
                            <a16:creationId xmlns:a16="http://schemas.microsoft.com/office/drawing/2014/main" id="{E5863FF5-53F3-496F-92FE-DF5F7CA125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4038601"/>
                        <a:ext cx="930275" cy="1065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64" name="Object 32">
            <a:extLst>
              <a:ext uri="{FF2B5EF4-FFF2-40B4-BE49-F238E27FC236}">
                <a16:creationId xmlns:a16="http://schemas.microsoft.com/office/drawing/2014/main" id="{ADE00421-BFCB-4F47-88D4-F9B3124168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4419601"/>
          <a:ext cx="17208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3" imgW="634725" imgH="203112" progId="Equation.3">
                  <p:embed/>
                </p:oleObj>
              </mc:Choice>
              <mc:Fallback>
                <p:oleObj name="Equation" r:id="rId33" imgW="634725" imgH="203112" progId="Equation.3">
                  <p:embed/>
                  <p:pic>
                    <p:nvPicPr>
                      <p:cNvPr id="95264" name="Object 32">
                        <a:extLst>
                          <a:ext uri="{FF2B5EF4-FFF2-40B4-BE49-F238E27FC236}">
                            <a16:creationId xmlns:a16="http://schemas.microsoft.com/office/drawing/2014/main" id="{ADE00421-BFCB-4F47-88D4-F9B3124168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19601"/>
                        <a:ext cx="17208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9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9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95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9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9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9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9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9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9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9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9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nimBg="1"/>
      <p:bldP spid="95237" grpId="0" animBg="1"/>
      <p:bldP spid="95238" grpId="0" animBg="1"/>
      <p:bldP spid="95239" grpId="0" animBg="1"/>
      <p:bldP spid="95240" grpId="0" animBg="1"/>
      <p:bldP spid="95241" grpId="0" animBg="1"/>
      <p:bldP spid="95242" grpId="0" animBg="1"/>
      <p:bldP spid="95256" grpId="0" animBg="1"/>
      <p:bldP spid="952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5893B00B-FF07-4ACF-82DA-1331E78A1E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863" y="4724400"/>
            <a:ext cx="457200" cy="3810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B9E5A40B-128E-40D6-9D27-D495EEBCD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9263" y="4114800"/>
            <a:ext cx="914400" cy="4572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8308" name="Rectangle 4">
            <a:extLst>
              <a:ext uri="{FF2B5EF4-FFF2-40B4-BE49-F238E27FC236}">
                <a16:creationId xmlns:a16="http://schemas.microsoft.com/office/drawing/2014/main" id="{F4988E9C-FC0D-4214-BCF2-A1E11718D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663" y="4038600"/>
            <a:ext cx="838200" cy="457200"/>
          </a:xfrm>
          <a:prstGeom prst="rect">
            <a:avLst/>
          </a:prstGeom>
          <a:solidFill>
            <a:srgbClr val="00CC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98309" name="Object 5">
            <a:extLst>
              <a:ext uri="{FF2B5EF4-FFF2-40B4-BE49-F238E27FC236}">
                <a16:creationId xmlns:a16="http://schemas.microsoft.com/office/drawing/2014/main" id="{D8AB34F2-A0DF-45CA-9EFE-9F32FC6D3F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48275" y="3997326"/>
          <a:ext cx="966788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355292" imgH="203024" progId="Equation.3">
                  <p:embed/>
                </p:oleObj>
              </mc:Choice>
              <mc:Fallback>
                <p:oleObj name="Equation" r:id="rId3" imgW="355292" imgH="203024" progId="Equation.3">
                  <p:embed/>
                  <p:pic>
                    <p:nvPicPr>
                      <p:cNvPr id="98309" name="Object 5">
                        <a:extLst>
                          <a:ext uri="{FF2B5EF4-FFF2-40B4-BE49-F238E27FC236}">
                            <a16:creationId xmlns:a16="http://schemas.microsoft.com/office/drawing/2014/main" id="{D8AB34F2-A0DF-45CA-9EFE-9F32FC6D3F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3997326"/>
                        <a:ext cx="966788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0" name="Rectangle 6">
            <a:extLst>
              <a:ext uri="{FF2B5EF4-FFF2-40B4-BE49-F238E27FC236}">
                <a16:creationId xmlns:a16="http://schemas.microsoft.com/office/drawing/2014/main" id="{61F64654-3C05-430D-808A-AD234B178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1063" y="2971800"/>
            <a:ext cx="381000" cy="4572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8311" name="Rectangle 7">
            <a:extLst>
              <a:ext uri="{FF2B5EF4-FFF2-40B4-BE49-F238E27FC236}">
                <a16:creationId xmlns:a16="http://schemas.microsoft.com/office/drawing/2014/main" id="{9BF13C1D-50DD-40D8-B8F2-CD5CA142D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263" y="2971800"/>
            <a:ext cx="381000" cy="4572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8312" name="Rectangle 8">
            <a:extLst>
              <a:ext uri="{FF2B5EF4-FFF2-40B4-BE49-F238E27FC236}">
                <a16:creationId xmlns:a16="http://schemas.microsoft.com/office/drawing/2014/main" id="{C2EFB004-22D5-4BE9-90FA-89081331F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863" y="2286000"/>
            <a:ext cx="457200" cy="5334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8313" name="Rectangle 9">
            <a:extLst>
              <a:ext uri="{FF2B5EF4-FFF2-40B4-BE49-F238E27FC236}">
                <a16:creationId xmlns:a16="http://schemas.microsoft.com/office/drawing/2014/main" id="{2832CE21-CBE7-441C-A69C-5FF7A082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863" y="2971800"/>
            <a:ext cx="457200" cy="457200"/>
          </a:xfrm>
          <a:prstGeom prst="rect">
            <a:avLst/>
          </a:prstGeom>
          <a:solidFill>
            <a:schemeClr val="accent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DBF848DD-C1E0-4769-A825-EA54326400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2825750" cy="57785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600" b="1" u="sng"/>
              <a:t>Contoh 2:</a:t>
            </a:r>
          </a:p>
        </p:txBody>
      </p:sp>
      <p:graphicFrame>
        <p:nvGraphicFramePr>
          <p:cNvPr id="98315" name="Object 11">
            <a:extLst>
              <a:ext uri="{FF2B5EF4-FFF2-40B4-BE49-F238E27FC236}">
                <a16:creationId xmlns:a16="http://schemas.microsoft.com/office/drawing/2014/main" id="{0CB10593-B680-4ADE-8ECA-6011756798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37089" y="1338263"/>
          <a:ext cx="2479675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914400" imgH="419100" progId="Equation.3">
                  <p:embed/>
                </p:oleObj>
              </mc:Choice>
              <mc:Fallback>
                <p:oleObj name="Equation" r:id="rId5" imgW="914400" imgH="419100" progId="Equation.3">
                  <p:embed/>
                  <p:pic>
                    <p:nvPicPr>
                      <p:cNvPr id="98315" name="Object 11">
                        <a:extLst>
                          <a:ext uri="{FF2B5EF4-FFF2-40B4-BE49-F238E27FC236}">
                            <a16:creationId xmlns:a16="http://schemas.microsoft.com/office/drawing/2014/main" id="{0CB10593-B680-4ADE-8ECA-6011756798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089" y="1338263"/>
                        <a:ext cx="2479675" cy="113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6" name="Object 12">
            <a:extLst>
              <a:ext uri="{FF2B5EF4-FFF2-40B4-BE49-F238E27FC236}">
                <a16:creationId xmlns:a16="http://schemas.microsoft.com/office/drawing/2014/main" id="{0E8B1758-3EB5-4FF7-B52C-D1DB42561B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29263" y="2438401"/>
          <a:ext cx="48260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98316" name="Object 12">
                        <a:extLst>
                          <a:ext uri="{FF2B5EF4-FFF2-40B4-BE49-F238E27FC236}">
                            <a16:creationId xmlns:a16="http://schemas.microsoft.com/office/drawing/2014/main" id="{0E8B1758-3EB5-4FF7-B52C-D1DB42561B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263" y="2438401"/>
                        <a:ext cx="48260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7" name="Object 13">
            <a:extLst>
              <a:ext uri="{FF2B5EF4-FFF2-40B4-BE49-F238E27FC236}">
                <a16:creationId xmlns:a16="http://schemas.microsoft.com/office/drawing/2014/main" id="{FBC4D38E-0EE1-4C1A-A012-42581A38ED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24389" y="3421063"/>
          <a:ext cx="1449387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9" imgW="533169" imgH="203112" progId="Equation.3">
                  <p:embed/>
                </p:oleObj>
              </mc:Choice>
              <mc:Fallback>
                <p:oleObj name="Equation" r:id="rId9" imgW="533169" imgH="203112" progId="Equation.3">
                  <p:embed/>
                  <p:pic>
                    <p:nvPicPr>
                      <p:cNvPr id="98317" name="Object 13">
                        <a:extLst>
                          <a:ext uri="{FF2B5EF4-FFF2-40B4-BE49-F238E27FC236}">
                            <a16:creationId xmlns:a16="http://schemas.microsoft.com/office/drawing/2014/main" id="{FBC4D38E-0EE1-4C1A-A012-42581A38ED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4389" y="3421063"/>
                        <a:ext cx="1449387" cy="55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8" name="Line 14">
            <a:extLst>
              <a:ext uri="{FF2B5EF4-FFF2-40B4-BE49-F238E27FC236}">
                <a16:creationId xmlns:a16="http://schemas.microsoft.com/office/drawing/2014/main" id="{F0BBC06A-F5E7-431A-B2CE-ACC4427BA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2650" y="3954463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8319" name="Line 15">
            <a:extLst>
              <a:ext uri="{FF2B5EF4-FFF2-40B4-BE49-F238E27FC236}">
                <a16:creationId xmlns:a16="http://schemas.microsoft.com/office/drawing/2014/main" id="{EFEC7B32-5ACD-4EAD-886A-A7A8E87C11A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9050" y="349726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8320" name="Object 16">
            <a:extLst>
              <a:ext uri="{FF2B5EF4-FFF2-40B4-BE49-F238E27FC236}">
                <a16:creationId xmlns:a16="http://schemas.microsoft.com/office/drawing/2014/main" id="{11AD2DDB-954F-4869-A577-D97D013E70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38864" y="4038601"/>
          <a:ext cx="8651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317087" imgH="164885" progId="Equation.3">
                  <p:embed/>
                </p:oleObj>
              </mc:Choice>
              <mc:Fallback>
                <p:oleObj name="Equation" r:id="rId11" imgW="317087" imgH="164885" progId="Equation.3">
                  <p:embed/>
                  <p:pic>
                    <p:nvPicPr>
                      <p:cNvPr id="98320" name="Object 16">
                        <a:extLst>
                          <a:ext uri="{FF2B5EF4-FFF2-40B4-BE49-F238E27FC236}">
                            <a16:creationId xmlns:a16="http://schemas.microsoft.com/office/drawing/2014/main" id="{11AD2DDB-954F-4869-A577-D97D013E70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864" y="4038601"/>
                        <a:ext cx="86518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1" name="Object 17">
            <a:extLst>
              <a:ext uri="{FF2B5EF4-FFF2-40B4-BE49-F238E27FC236}">
                <a16:creationId xmlns:a16="http://schemas.microsoft.com/office/drawing/2014/main" id="{63240EC6-9D22-4A45-9B54-CFB7337BD2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27725" y="2489200"/>
          <a:ext cx="6223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228402" imgH="177646" progId="Equation.3">
                  <p:embed/>
                </p:oleObj>
              </mc:Choice>
              <mc:Fallback>
                <p:oleObj name="Equation" r:id="rId13" imgW="228402" imgH="177646" progId="Equation.3">
                  <p:embed/>
                  <p:pic>
                    <p:nvPicPr>
                      <p:cNvPr id="98321" name="Object 17">
                        <a:extLst>
                          <a:ext uri="{FF2B5EF4-FFF2-40B4-BE49-F238E27FC236}">
                            <a16:creationId xmlns:a16="http://schemas.microsoft.com/office/drawing/2014/main" id="{63240EC6-9D22-4A45-9B54-CFB7337BD2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7725" y="2489200"/>
                        <a:ext cx="6223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2" name="Object 18">
            <a:extLst>
              <a:ext uri="{FF2B5EF4-FFF2-40B4-BE49-F238E27FC236}">
                <a16:creationId xmlns:a16="http://schemas.microsoft.com/office/drawing/2014/main" id="{523D75D2-3F65-4E32-9862-F3D8166DCE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24464" y="4343401"/>
          <a:ext cx="178752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5" imgW="660113" imgH="203112" progId="Equation.3">
                  <p:embed/>
                </p:oleObj>
              </mc:Choice>
              <mc:Fallback>
                <p:oleObj name="Equation" r:id="rId15" imgW="660113" imgH="203112" progId="Equation.3">
                  <p:embed/>
                  <p:pic>
                    <p:nvPicPr>
                      <p:cNvPr id="98322" name="Object 18">
                        <a:extLst>
                          <a:ext uri="{FF2B5EF4-FFF2-40B4-BE49-F238E27FC236}">
                            <a16:creationId xmlns:a16="http://schemas.microsoft.com/office/drawing/2014/main" id="{523D75D2-3F65-4E32-9862-F3D8166DCE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4464" y="4343401"/>
                        <a:ext cx="1787525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23" name="Line 19">
            <a:extLst>
              <a:ext uri="{FF2B5EF4-FFF2-40B4-BE49-F238E27FC236}">
                <a16:creationId xmlns:a16="http://schemas.microsoft.com/office/drawing/2014/main" id="{BFEACB24-1AEB-4C4E-8F55-7AE9760C28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6863" y="4876800"/>
            <a:ext cx="160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8324" name="Object 20">
            <a:extLst>
              <a:ext uri="{FF2B5EF4-FFF2-40B4-BE49-F238E27FC236}">
                <a16:creationId xmlns:a16="http://schemas.microsoft.com/office/drawing/2014/main" id="{00405B3A-A4B6-4953-A31E-FB58A635E0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9864" y="4953000"/>
          <a:ext cx="34448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7" imgW="126725" imgH="177415" progId="Equation.3">
                  <p:embed/>
                </p:oleObj>
              </mc:Choice>
              <mc:Fallback>
                <p:oleObj name="Equation" r:id="rId17" imgW="126725" imgH="177415" progId="Equation.3">
                  <p:embed/>
                  <p:pic>
                    <p:nvPicPr>
                      <p:cNvPr id="98324" name="Object 20">
                        <a:extLst>
                          <a:ext uri="{FF2B5EF4-FFF2-40B4-BE49-F238E27FC236}">
                            <a16:creationId xmlns:a16="http://schemas.microsoft.com/office/drawing/2014/main" id="{00405B3A-A4B6-4953-A31E-FB58A635E0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864" y="4953000"/>
                        <a:ext cx="34448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25" name="Rectangle 21">
            <a:extLst>
              <a:ext uri="{FF2B5EF4-FFF2-40B4-BE49-F238E27FC236}">
                <a16:creationId xmlns:a16="http://schemas.microsoft.com/office/drawing/2014/main" id="{5F66CE34-4E18-416C-8B03-7AA78605A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264" y="2506663"/>
            <a:ext cx="992187" cy="457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8326" name="Text Box 22">
            <a:extLst>
              <a:ext uri="{FF2B5EF4-FFF2-40B4-BE49-F238E27FC236}">
                <a16:creationId xmlns:a16="http://schemas.microsoft.com/office/drawing/2014/main" id="{EB1B6B8B-497A-4518-AA0B-4350A5CB90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2463" y="25146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3333CC"/>
                </a:solidFill>
                <a:latin typeface="Verdana" panose="020B0604030504040204" pitchFamily="34" charset="0"/>
              </a:rPr>
              <a:t>Check</a:t>
            </a:r>
          </a:p>
        </p:txBody>
      </p:sp>
      <p:graphicFrame>
        <p:nvGraphicFramePr>
          <p:cNvPr id="98327" name="Object 23">
            <a:extLst>
              <a:ext uri="{FF2B5EF4-FFF2-40B4-BE49-F238E27FC236}">
                <a16:creationId xmlns:a16="http://schemas.microsoft.com/office/drawing/2014/main" id="{702707B9-0D71-4A9D-81C4-E1DA17D284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15239" y="3224214"/>
          <a:ext cx="25860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19" imgW="952087" imgH="228501" progId="Equation.3">
                  <p:embed/>
                </p:oleObj>
              </mc:Choice>
              <mc:Fallback>
                <p:oleObj name="Equation" r:id="rId19" imgW="952087" imgH="228501" progId="Equation.3">
                  <p:embed/>
                  <p:pic>
                    <p:nvPicPr>
                      <p:cNvPr id="98327" name="Object 23">
                        <a:extLst>
                          <a:ext uri="{FF2B5EF4-FFF2-40B4-BE49-F238E27FC236}">
                            <a16:creationId xmlns:a16="http://schemas.microsoft.com/office/drawing/2014/main" id="{702707B9-0D71-4A9D-81C4-E1DA17D284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15239" y="3224214"/>
                        <a:ext cx="2586037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8" name="Object 24">
            <a:extLst>
              <a:ext uri="{FF2B5EF4-FFF2-40B4-BE49-F238E27FC236}">
                <a16:creationId xmlns:a16="http://schemas.microsoft.com/office/drawing/2014/main" id="{CF8F8DA8-E1B4-4BCD-B337-E1793CBF68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88226" y="3886200"/>
          <a:ext cx="32035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1" imgW="1180588" imgH="203112" progId="Equation.3">
                  <p:embed/>
                </p:oleObj>
              </mc:Choice>
              <mc:Fallback>
                <p:oleObj name="Equation" r:id="rId21" imgW="1180588" imgH="203112" progId="Equation.3">
                  <p:embed/>
                  <p:pic>
                    <p:nvPicPr>
                      <p:cNvPr id="98328" name="Object 24">
                        <a:extLst>
                          <a:ext uri="{FF2B5EF4-FFF2-40B4-BE49-F238E27FC236}">
                            <a16:creationId xmlns:a16="http://schemas.microsoft.com/office/drawing/2014/main" id="{CF8F8DA8-E1B4-4BCD-B337-E1793CBF68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8226" y="3886200"/>
                        <a:ext cx="3203575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29" name="Object 25">
            <a:extLst>
              <a:ext uri="{FF2B5EF4-FFF2-40B4-BE49-F238E27FC236}">
                <a16:creationId xmlns:a16="http://schemas.microsoft.com/office/drawing/2014/main" id="{E93DE1D2-AB21-4C54-BF0C-F7DDC95BB3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83513" y="4572000"/>
          <a:ext cx="24114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3" imgW="888614" imgH="203112" progId="Equation.3">
                  <p:embed/>
                </p:oleObj>
              </mc:Choice>
              <mc:Fallback>
                <p:oleObj name="Equation" r:id="rId23" imgW="888614" imgH="203112" progId="Equation.3">
                  <p:embed/>
                  <p:pic>
                    <p:nvPicPr>
                      <p:cNvPr id="98329" name="Object 25">
                        <a:extLst>
                          <a:ext uri="{FF2B5EF4-FFF2-40B4-BE49-F238E27FC236}">
                            <a16:creationId xmlns:a16="http://schemas.microsoft.com/office/drawing/2014/main" id="{E93DE1D2-AB21-4C54-BF0C-F7DDC95BB3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3513" y="4572000"/>
                        <a:ext cx="2411412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30" name="Object 26">
            <a:extLst>
              <a:ext uri="{FF2B5EF4-FFF2-40B4-BE49-F238E27FC236}">
                <a16:creationId xmlns:a16="http://schemas.microsoft.com/office/drawing/2014/main" id="{FB18F3D5-E307-4CBA-B3D3-4944B548A0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2214" y="3471864"/>
          <a:ext cx="20653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5" imgW="761669" imgH="228501" progId="Equation.3">
                  <p:embed/>
                </p:oleObj>
              </mc:Choice>
              <mc:Fallback>
                <p:oleObj name="Equation" r:id="rId25" imgW="761669" imgH="228501" progId="Equation.3">
                  <p:embed/>
                  <p:pic>
                    <p:nvPicPr>
                      <p:cNvPr id="98330" name="Object 26">
                        <a:extLst>
                          <a:ext uri="{FF2B5EF4-FFF2-40B4-BE49-F238E27FC236}">
                            <a16:creationId xmlns:a16="http://schemas.microsoft.com/office/drawing/2014/main" id="{FB18F3D5-E307-4CBA-B3D3-4944B548A0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4" y="3471864"/>
                        <a:ext cx="2065337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31" name="Object 27">
            <a:extLst>
              <a:ext uri="{FF2B5EF4-FFF2-40B4-BE49-F238E27FC236}">
                <a16:creationId xmlns:a16="http://schemas.microsoft.com/office/drawing/2014/main" id="{ECF203F6-0780-42C5-9513-7F0C8DD2AD0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67063" y="4343401"/>
          <a:ext cx="220186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7" imgW="812447" imgH="228501" progId="Equation.3">
                  <p:embed/>
                </p:oleObj>
              </mc:Choice>
              <mc:Fallback>
                <p:oleObj name="Equation" r:id="rId27" imgW="812447" imgH="228501" progId="Equation.3">
                  <p:embed/>
                  <p:pic>
                    <p:nvPicPr>
                      <p:cNvPr id="98331" name="Object 27">
                        <a:extLst>
                          <a:ext uri="{FF2B5EF4-FFF2-40B4-BE49-F238E27FC236}">
                            <a16:creationId xmlns:a16="http://schemas.microsoft.com/office/drawing/2014/main" id="{ECF203F6-0780-42C5-9513-7F0C8DD2AD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343401"/>
                        <a:ext cx="2201862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32" name="Object 28">
            <a:extLst>
              <a:ext uri="{FF2B5EF4-FFF2-40B4-BE49-F238E27FC236}">
                <a16:creationId xmlns:a16="http://schemas.microsoft.com/office/drawing/2014/main" id="{D7BAC538-1D0B-4C5C-B2C7-A3885C62E5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48064" y="2819401"/>
          <a:ext cx="3578225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29" imgW="1320227" imgH="330057" progId="Equation.3">
                  <p:embed/>
                </p:oleObj>
              </mc:Choice>
              <mc:Fallback>
                <p:oleObj name="Equation" r:id="rId29" imgW="1320227" imgH="330057" progId="Equation.3">
                  <p:embed/>
                  <p:pic>
                    <p:nvPicPr>
                      <p:cNvPr id="98332" name="Object 28">
                        <a:extLst>
                          <a:ext uri="{FF2B5EF4-FFF2-40B4-BE49-F238E27FC236}">
                            <a16:creationId xmlns:a16="http://schemas.microsoft.com/office/drawing/2014/main" id="{D7BAC538-1D0B-4C5C-B2C7-A3885C62E5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064" y="2819401"/>
                        <a:ext cx="3578225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33" name="Object 29">
            <a:extLst>
              <a:ext uri="{FF2B5EF4-FFF2-40B4-BE49-F238E27FC236}">
                <a16:creationId xmlns:a16="http://schemas.microsoft.com/office/drawing/2014/main" id="{F2795B67-7A1D-4E33-8CF1-0FF64A40F9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89125" y="2286001"/>
          <a:ext cx="895350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1" imgW="330200" imgH="419100" progId="Equation.3">
                  <p:embed/>
                </p:oleObj>
              </mc:Choice>
              <mc:Fallback>
                <p:oleObj name="Equation" r:id="rId31" imgW="330200" imgH="419100" progId="Equation.3">
                  <p:embed/>
                  <p:pic>
                    <p:nvPicPr>
                      <p:cNvPr id="98333" name="Object 29">
                        <a:extLst>
                          <a:ext uri="{FF2B5EF4-FFF2-40B4-BE49-F238E27FC236}">
                            <a16:creationId xmlns:a16="http://schemas.microsoft.com/office/drawing/2014/main" id="{F2795B67-7A1D-4E33-8CF1-0FF64A40F9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2286001"/>
                        <a:ext cx="895350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34" name="Object 30">
            <a:extLst>
              <a:ext uri="{FF2B5EF4-FFF2-40B4-BE49-F238E27FC236}">
                <a16:creationId xmlns:a16="http://schemas.microsoft.com/office/drawing/2014/main" id="{1A4B3D05-2E89-4D47-BBD0-7B26C4685D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43064" y="4038601"/>
          <a:ext cx="1411287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3" imgW="520700" imgH="419100" progId="Equation.3">
                  <p:embed/>
                </p:oleObj>
              </mc:Choice>
              <mc:Fallback>
                <p:oleObj name="Equation" r:id="rId33" imgW="520700" imgH="419100" progId="Equation.3">
                  <p:embed/>
                  <p:pic>
                    <p:nvPicPr>
                      <p:cNvPr id="98334" name="Object 30">
                        <a:extLst>
                          <a:ext uri="{FF2B5EF4-FFF2-40B4-BE49-F238E27FC236}">
                            <a16:creationId xmlns:a16="http://schemas.microsoft.com/office/drawing/2014/main" id="{1A4B3D05-2E89-4D47-BBD0-7B26C4685D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4" y="4038601"/>
                        <a:ext cx="1411287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8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8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98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98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98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9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9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9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8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98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98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9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9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98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9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animBg="1"/>
      <p:bldP spid="98307" grpId="0" animBg="1"/>
      <p:bldP spid="98308" grpId="0" animBg="1"/>
      <p:bldP spid="98310" grpId="0" animBg="1"/>
      <p:bldP spid="98311" grpId="0" animBg="1"/>
      <p:bldP spid="98312" grpId="0" animBg="1"/>
      <p:bldP spid="98313" grpId="0" animBg="1"/>
      <p:bldP spid="98325" grpId="0" animBg="1"/>
      <p:bldP spid="983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0" name="Object 2">
            <a:extLst>
              <a:ext uri="{FF2B5EF4-FFF2-40B4-BE49-F238E27FC236}">
                <a16:creationId xmlns:a16="http://schemas.microsoft.com/office/drawing/2014/main" id="{8A211B66-B456-4F0D-9F62-06DAE4043E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6438" y="804863"/>
          <a:ext cx="1860550" cy="113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685800" imgH="419100" progId="Equation.3">
                  <p:embed/>
                </p:oleObj>
              </mc:Choice>
              <mc:Fallback>
                <p:oleObj name="Equation" r:id="rId3" imgW="685800" imgH="419100" progId="Equation.3">
                  <p:embed/>
                  <p:pic>
                    <p:nvPicPr>
                      <p:cNvPr id="99330" name="Object 2">
                        <a:extLst>
                          <a:ext uri="{FF2B5EF4-FFF2-40B4-BE49-F238E27FC236}">
                            <a16:creationId xmlns:a16="http://schemas.microsoft.com/office/drawing/2014/main" id="{8A211B66-B456-4F0D-9F62-06DAE4043E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804863"/>
                        <a:ext cx="1860550" cy="1135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1" name="Object 3">
            <a:extLst>
              <a:ext uri="{FF2B5EF4-FFF2-40B4-BE49-F238E27FC236}">
                <a16:creationId xmlns:a16="http://schemas.microsoft.com/office/drawing/2014/main" id="{5DB2A3B1-11E3-4430-B181-C27936C59A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0838" y="2438401"/>
          <a:ext cx="444500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1638300" imgH="330200" progId="Equation.3">
                  <p:embed/>
                </p:oleObj>
              </mc:Choice>
              <mc:Fallback>
                <p:oleObj name="Equation" r:id="rId5" imgW="1638300" imgH="330200" progId="Equation.3">
                  <p:embed/>
                  <p:pic>
                    <p:nvPicPr>
                      <p:cNvPr id="99331" name="Object 3">
                        <a:extLst>
                          <a:ext uri="{FF2B5EF4-FFF2-40B4-BE49-F238E27FC236}">
                            <a16:creationId xmlns:a16="http://schemas.microsoft.com/office/drawing/2014/main" id="{5DB2A3B1-11E3-4430-B181-C27936C59A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8" y="2438401"/>
                        <a:ext cx="4445000" cy="89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2" name="Object 4">
            <a:extLst>
              <a:ext uri="{FF2B5EF4-FFF2-40B4-BE49-F238E27FC236}">
                <a16:creationId xmlns:a16="http://schemas.microsoft.com/office/drawing/2014/main" id="{80875388-794E-4F7D-9279-216E69EAA9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19638" y="1981201"/>
          <a:ext cx="481012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99332" name="Object 4">
                        <a:extLst>
                          <a:ext uri="{FF2B5EF4-FFF2-40B4-BE49-F238E27FC236}">
                            <a16:creationId xmlns:a16="http://schemas.microsoft.com/office/drawing/2014/main" id="{80875388-794E-4F7D-9279-216E69EAA9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638" y="1981201"/>
                        <a:ext cx="481012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3" name="Object 5">
            <a:extLst>
              <a:ext uri="{FF2B5EF4-FFF2-40B4-BE49-F238E27FC236}">
                <a16:creationId xmlns:a16="http://schemas.microsoft.com/office/drawing/2014/main" id="{1AA97F84-19DF-4C02-8A42-4CFAF8F7BF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05238" y="3200401"/>
          <a:ext cx="12382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9" imgW="457002" imgH="203112" progId="Equation.3">
                  <p:embed/>
                </p:oleObj>
              </mc:Choice>
              <mc:Fallback>
                <p:oleObj name="Equation" r:id="rId9" imgW="457002" imgH="203112" progId="Equation.3">
                  <p:embed/>
                  <p:pic>
                    <p:nvPicPr>
                      <p:cNvPr id="99333" name="Object 5">
                        <a:extLst>
                          <a:ext uri="{FF2B5EF4-FFF2-40B4-BE49-F238E27FC236}">
                            <a16:creationId xmlns:a16="http://schemas.microsoft.com/office/drawing/2014/main" id="{1AA97F84-19DF-4C02-8A42-4CFAF8F7BF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5238" y="3200401"/>
                        <a:ext cx="12382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4" name="Line 6">
            <a:extLst>
              <a:ext uri="{FF2B5EF4-FFF2-40B4-BE49-F238E27FC236}">
                <a16:creationId xmlns:a16="http://schemas.microsoft.com/office/drawing/2014/main" id="{21A4230B-AEE6-42FC-B1C4-75F993DC1DA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29038" y="38100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9335" name="Object 7">
            <a:extLst>
              <a:ext uri="{FF2B5EF4-FFF2-40B4-BE49-F238E27FC236}">
                <a16:creationId xmlns:a16="http://schemas.microsoft.com/office/drawing/2014/main" id="{1F888DC6-1AB3-4AB9-A767-CD2503C4D4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2438" y="3810001"/>
          <a:ext cx="755650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1" imgW="279279" imgH="203112" progId="Equation.3">
                  <p:embed/>
                </p:oleObj>
              </mc:Choice>
              <mc:Fallback>
                <p:oleObj name="Equation" r:id="rId11" imgW="279279" imgH="203112" progId="Equation.3">
                  <p:embed/>
                  <p:pic>
                    <p:nvPicPr>
                      <p:cNvPr id="99335" name="Object 7">
                        <a:extLst>
                          <a:ext uri="{FF2B5EF4-FFF2-40B4-BE49-F238E27FC236}">
                            <a16:creationId xmlns:a16="http://schemas.microsoft.com/office/drawing/2014/main" id="{1F888DC6-1AB3-4AB9-A767-CD2503C4D4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2438" y="3810001"/>
                        <a:ext cx="755650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36" name="Line 8">
            <a:extLst>
              <a:ext uri="{FF2B5EF4-FFF2-40B4-BE49-F238E27FC236}">
                <a16:creationId xmlns:a16="http://schemas.microsoft.com/office/drawing/2014/main" id="{DF3027F0-9BD2-4D1D-A152-22E4F775D2E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4038" y="3124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9337" name="Object 9">
            <a:extLst>
              <a:ext uri="{FF2B5EF4-FFF2-40B4-BE49-F238E27FC236}">
                <a16:creationId xmlns:a16="http://schemas.microsoft.com/office/drawing/2014/main" id="{B3F6D0A9-D526-4279-8CAF-D151494909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24439" y="3810001"/>
          <a:ext cx="79057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3" imgW="291973" imgH="203112" progId="Equation.3">
                  <p:embed/>
                </p:oleObj>
              </mc:Choice>
              <mc:Fallback>
                <p:oleObj name="Equation" r:id="rId13" imgW="291973" imgH="203112" progId="Equation.3">
                  <p:embed/>
                  <p:pic>
                    <p:nvPicPr>
                      <p:cNvPr id="99337" name="Object 9">
                        <a:extLst>
                          <a:ext uri="{FF2B5EF4-FFF2-40B4-BE49-F238E27FC236}">
                            <a16:creationId xmlns:a16="http://schemas.microsoft.com/office/drawing/2014/main" id="{B3F6D0A9-D526-4279-8CAF-D151494909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4439" y="3810001"/>
                        <a:ext cx="790575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8" name="Object 10">
            <a:extLst>
              <a:ext uri="{FF2B5EF4-FFF2-40B4-BE49-F238E27FC236}">
                <a16:creationId xmlns:a16="http://schemas.microsoft.com/office/drawing/2014/main" id="{31B02774-39F0-4088-89B4-6017860725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0639" y="1981201"/>
          <a:ext cx="79057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5" imgW="291973" imgH="203112" progId="Equation.3">
                  <p:embed/>
                </p:oleObj>
              </mc:Choice>
              <mc:Fallback>
                <p:oleObj name="Equation" r:id="rId15" imgW="291973" imgH="203112" progId="Equation.3">
                  <p:embed/>
                  <p:pic>
                    <p:nvPicPr>
                      <p:cNvPr id="99338" name="Object 10">
                        <a:extLst>
                          <a:ext uri="{FF2B5EF4-FFF2-40B4-BE49-F238E27FC236}">
                            <a16:creationId xmlns:a16="http://schemas.microsoft.com/office/drawing/2014/main" id="{31B02774-39F0-4088-89B4-6017860725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639" y="1981201"/>
                        <a:ext cx="790575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9" name="Object 11">
            <a:extLst>
              <a:ext uri="{FF2B5EF4-FFF2-40B4-BE49-F238E27FC236}">
                <a16:creationId xmlns:a16="http://schemas.microsoft.com/office/drawing/2014/main" id="{C5886806-14BF-4E36-8D8A-A1D0F69C0C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62439" y="4267201"/>
          <a:ext cx="1512887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7" imgW="558558" imgH="203112" progId="Equation.3">
                  <p:embed/>
                </p:oleObj>
              </mc:Choice>
              <mc:Fallback>
                <p:oleObj name="Equation" r:id="rId17" imgW="558558" imgH="203112" progId="Equation.3">
                  <p:embed/>
                  <p:pic>
                    <p:nvPicPr>
                      <p:cNvPr id="99339" name="Object 11">
                        <a:extLst>
                          <a:ext uri="{FF2B5EF4-FFF2-40B4-BE49-F238E27FC236}">
                            <a16:creationId xmlns:a16="http://schemas.microsoft.com/office/drawing/2014/main" id="{C5886806-14BF-4E36-8D8A-A1D0F69C0C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2439" y="4267201"/>
                        <a:ext cx="1512887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0" name="Line 12">
            <a:extLst>
              <a:ext uri="{FF2B5EF4-FFF2-40B4-BE49-F238E27FC236}">
                <a16:creationId xmlns:a16="http://schemas.microsoft.com/office/drawing/2014/main" id="{47EED4D2-8243-4FA6-B07E-BD6E420CB73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2438" y="4800600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9341" name="Object 13">
            <a:extLst>
              <a:ext uri="{FF2B5EF4-FFF2-40B4-BE49-F238E27FC236}">
                <a16:creationId xmlns:a16="http://schemas.microsoft.com/office/drawing/2014/main" id="{EB628D0D-A9C6-4394-9760-09EA2F8D0A2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0639" y="4800601"/>
          <a:ext cx="687387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19" imgW="253780" imgH="203024" progId="Equation.3">
                  <p:embed/>
                </p:oleObj>
              </mc:Choice>
              <mc:Fallback>
                <p:oleObj name="Equation" r:id="rId19" imgW="253780" imgH="203024" progId="Equation.3">
                  <p:embed/>
                  <p:pic>
                    <p:nvPicPr>
                      <p:cNvPr id="99341" name="Object 13">
                        <a:extLst>
                          <a:ext uri="{FF2B5EF4-FFF2-40B4-BE49-F238E27FC236}">
                            <a16:creationId xmlns:a16="http://schemas.microsoft.com/office/drawing/2014/main" id="{EB628D0D-A9C6-4394-9760-09EA2F8D0A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639" y="4800601"/>
                        <a:ext cx="687387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2" name="Line 14">
            <a:extLst>
              <a:ext uri="{FF2B5EF4-FFF2-40B4-BE49-F238E27FC236}">
                <a16:creationId xmlns:a16="http://schemas.microsoft.com/office/drawing/2014/main" id="{13438AA7-071C-49C7-BDE5-BCB527851EF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6038" y="3124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9343" name="Object 15">
            <a:extLst>
              <a:ext uri="{FF2B5EF4-FFF2-40B4-BE49-F238E27FC236}">
                <a16:creationId xmlns:a16="http://schemas.microsoft.com/office/drawing/2014/main" id="{4C3A30EF-7F24-48C3-B5CF-697C7A020BB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53100" y="4833938"/>
          <a:ext cx="8588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1" imgW="317087" imgH="177569" progId="Equation.3">
                  <p:embed/>
                </p:oleObj>
              </mc:Choice>
              <mc:Fallback>
                <p:oleObj name="Equation" r:id="rId21" imgW="317087" imgH="177569" progId="Equation.3">
                  <p:embed/>
                  <p:pic>
                    <p:nvPicPr>
                      <p:cNvPr id="99343" name="Object 15">
                        <a:extLst>
                          <a:ext uri="{FF2B5EF4-FFF2-40B4-BE49-F238E27FC236}">
                            <a16:creationId xmlns:a16="http://schemas.microsoft.com/office/drawing/2014/main" id="{4C3A30EF-7F24-48C3-B5CF-697C7A020B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3100" y="4833938"/>
                        <a:ext cx="858838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4" name="Object 16">
            <a:extLst>
              <a:ext uri="{FF2B5EF4-FFF2-40B4-BE49-F238E27FC236}">
                <a16:creationId xmlns:a16="http://schemas.microsoft.com/office/drawing/2014/main" id="{2BB8B197-D885-4BC7-9F6D-121D781DC0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86439" y="2057400"/>
          <a:ext cx="8588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3" imgW="317087" imgH="177569" progId="Equation.3">
                  <p:embed/>
                </p:oleObj>
              </mc:Choice>
              <mc:Fallback>
                <p:oleObj name="Equation" r:id="rId23" imgW="317087" imgH="177569" progId="Equation.3">
                  <p:embed/>
                  <p:pic>
                    <p:nvPicPr>
                      <p:cNvPr id="99344" name="Object 16">
                        <a:extLst>
                          <a:ext uri="{FF2B5EF4-FFF2-40B4-BE49-F238E27FC236}">
                            <a16:creationId xmlns:a16="http://schemas.microsoft.com/office/drawing/2014/main" id="{2BB8B197-D885-4BC7-9F6D-121D781DC0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9" y="2057400"/>
                        <a:ext cx="8588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5" name="Object 17">
            <a:extLst>
              <a:ext uri="{FF2B5EF4-FFF2-40B4-BE49-F238E27FC236}">
                <a16:creationId xmlns:a16="http://schemas.microsoft.com/office/drawing/2014/main" id="{67881862-D123-4CA8-BEB1-CC49AD248C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86439" y="2057400"/>
          <a:ext cx="8588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5" imgW="317087" imgH="177569" progId="Equation.3">
                  <p:embed/>
                </p:oleObj>
              </mc:Choice>
              <mc:Fallback>
                <p:oleObj name="Equation" r:id="rId25" imgW="317087" imgH="177569" progId="Equation.3">
                  <p:embed/>
                  <p:pic>
                    <p:nvPicPr>
                      <p:cNvPr id="99345" name="Object 17">
                        <a:extLst>
                          <a:ext uri="{FF2B5EF4-FFF2-40B4-BE49-F238E27FC236}">
                            <a16:creationId xmlns:a16="http://schemas.microsoft.com/office/drawing/2014/main" id="{67881862-D123-4CA8-BEB1-CC49AD248C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9" y="2057400"/>
                        <a:ext cx="8588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46" name="Object 18">
            <a:extLst>
              <a:ext uri="{FF2B5EF4-FFF2-40B4-BE49-F238E27FC236}">
                <a16:creationId xmlns:a16="http://schemas.microsoft.com/office/drawing/2014/main" id="{86A9DDA1-0400-4A8E-AD14-EC59928D01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00639" y="5257801"/>
          <a:ext cx="1512887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6" imgW="558558" imgH="203112" progId="Equation.3">
                  <p:embed/>
                </p:oleObj>
              </mc:Choice>
              <mc:Fallback>
                <p:oleObj name="Equation" r:id="rId26" imgW="558558" imgH="203112" progId="Equation.3">
                  <p:embed/>
                  <p:pic>
                    <p:nvPicPr>
                      <p:cNvPr id="99346" name="Object 18">
                        <a:extLst>
                          <a:ext uri="{FF2B5EF4-FFF2-40B4-BE49-F238E27FC236}">
                            <a16:creationId xmlns:a16="http://schemas.microsoft.com/office/drawing/2014/main" id="{86A9DDA1-0400-4A8E-AD14-EC59928D01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0639" y="5257801"/>
                        <a:ext cx="1512887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7" name="Line 19">
            <a:extLst>
              <a:ext uri="{FF2B5EF4-FFF2-40B4-BE49-F238E27FC236}">
                <a16:creationId xmlns:a16="http://schemas.microsoft.com/office/drawing/2014/main" id="{1CEA8324-1766-490B-BC6D-8A0EF5956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0638" y="5791200"/>
            <a:ext cx="1524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9348" name="Object 20">
            <a:extLst>
              <a:ext uri="{FF2B5EF4-FFF2-40B4-BE49-F238E27FC236}">
                <a16:creationId xmlns:a16="http://schemas.microsoft.com/office/drawing/2014/main" id="{4ECE75CD-20B1-4991-93DC-B2788FEF85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86439" y="5842000"/>
          <a:ext cx="8588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28" imgW="317087" imgH="177569" progId="Equation.3">
                  <p:embed/>
                </p:oleObj>
              </mc:Choice>
              <mc:Fallback>
                <p:oleObj name="Equation" r:id="rId28" imgW="317087" imgH="177569" progId="Equation.3">
                  <p:embed/>
                  <p:pic>
                    <p:nvPicPr>
                      <p:cNvPr id="99348" name="Object 20">
                        <a:extLst>
                          <a:ext uri="{FF2B5EF4-FFF2-40B4-BE49-F238E27FC236}">
                            <a16:creationId xmlns:a16="http://schemas.microsoft.com/office/drawing/2014/main" id="{4ECE75CD-20B1-4991-93DC-B2788FEF85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39" y="5842000"/>
                        <a:ext cx="858837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49" name="Line 21">
            <a:extLst>
              <a:ext uri="{FF2B5EF4-FFF2-40B4-BE49-F238E27FC236}">
                <a16:creationId xmlns:a16="http://schemas.microsoft.com/office/drawing/2014/main" id="{58ECFED2-A1DD-4256-AA97-F9CD4E3C344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8038" y="31242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9350" name="Object 22">
            <a:extLst>
              <a:ext uri="{FF2B5EF4-FFF2-40B4-BE49-F238E27FC236}">
                <a16:creationId xmlns:a16="http://schemas.microsoft.com/office/drawing/2014/main" id="{84261D21-B4A2-401D-8986-D412AE31FA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2426" y="5859464"/>
          <a:ext cx="54927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0" imgW="203024" imgH="164957" progId="Equation.3">
                  <p:embed/>
                </p:oleObj>
              </mc:Choice>
              <mc:Fallback>
                <p:oleObj name="Equation" r:id="rId30" imgW="203024" imgH="164957" progId="Equation.3">
                  <p:embed/>
                  <p:pic>
                    <p:nvPicPr>
                      <p:cNvPr id="99350" name="Object 22">
                        <a:extLst>
                          <a:ext uri="{FF2B5EF4-FFF2-40B4-BE49-F238E27FC236}">
                            <a16:creationId xmlns:a16="http://schemas.microsoft.com/office/drawing/2014/main" id="{84261D21-B4A2-401D-8986-D412AE31FA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2426" y="5859464"/>
                        <a:ext cx="549275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51" name="Object 23">
            <a:extLst>
              <a:ext uri="{FF2B5EF4-FFF2-40B4-BE49-F238E27FC236}">
                <a16:creationId xmlns:a16="http://schemas.microsoft.com/office/drawing/2014/main" id="{C547EAC3-D654-4ABC-852F-088932DD81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92889" y="2073276"/>
          <a:ext cx="617537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32" imgW="228501" imgH="165028" progId="Equation.3">
                  <p:embed/>
                </p:oleObj>
              </mc:Choice>
              <mc:Fallback>
                <p:oleObj name="Equation" r:id="rId32" imgW="228501" imgH="165028" progId="Equation.3">
                  <p:embed/>
                  <p:pic>
                    <p:nvPicPr>
                      <p:cNvPr id="99351" name="Object 23">
                        <a:extLst>
                          <a:ext uri="{FF2B5EF4-FFF2-40B4-BE49-F238E27FC236}">
                            <a16:creationId xmlns:a16="http://schemas.microsoft.com/office/drawing/2014/main" id="{C547EAC3-D654-4ABC-852F-088932DD81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2889" y="2073276"/>
                        <a:ext cx="617537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52" name="Object 24">
            <a:extLst>
              <a:ext uri="{FF2B5EF4-FFF2-40B4-BE49-F238E27FC236}">
                <a16:creationId xmlns:a16="http://schemas.microsoft.com/office/drawing/2014/main" id="{DB97CDD2-757C-4EDE-A8DE-5AA76A5BF0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34363" y="4605338"/>
          <a:ext cx="133985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4" imgW="494870" imgH="177646" progId="Equation.3">
                  <p:embed/>
                </p:oleObj>
              </mc:Choice>
              <mc:Fallback>
                <p:oleObj name="Equation" r:id="rId34" imgW="494870" imgH="177646" progId="Equation.3">
                  <p:embed/>
                  <p:pic>
                    <p:nvPicPr>
                      <p:cNvPr id="99352" name="Object 24">
                        <a:extLst>
                          <a:ext uri="{FF2B5EF4-FFF2-40B4-BE49-F238E27FC236}">
                            <a16:creationId xmlns:a16="http://schemas.microsoft.com/office/drawing/2014/main" id="{DB97CDD2-757C-4EDE-A8DE-5AA76A5BF0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4363" y="4605338"/>
                        <a:ext cx="133985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53" name="Object 25">
            <a:extLst>
              <a:ext uri="{FF2B5EF4-FFF2-40B4-BE49-F238E27FC236}">
                <a16:creationId xmlns:a16="http://schemas.microsoft.com/office/drawing/2014/main" id="{52DA48FB-25E2-4794-B234-C98A30C616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89913" y="5105400"/>
          <a:ext cx="1409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6" imgW="520248" imgH="177646" progId="Equation.3">
                  <p:embed/>
                </p:oleObj>
              </mc:Choice>
              <mc:Fallback>
                <p:oleObj name="Equation" r:id="rId36" imgW="520248" imgH="177646" progId="Equation.3">
                  <p:embed/>
                  <p:pic>
                    <p:nvPicPr>
                      <p:cNvPr id="99353" name="Object 25">
                        <a:extLst>
                          <a:ext uri="{FF2B5EF4-FFF2-40B4-BE49-F238E27FC236}">
                            <a16:creationId xmlns:a16="http://schemas.microsoft.com/office/drawing/2014/main" id="{52DA48FB-25E2-4794-B234-C98A30C616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9913" y="5105400"/>
                        <a:ext cx="14097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54" name="Line 26">
            <a:extLst>
              <a:ext uri="{FF2B5EF4-FFF2-40B4-BE49-F238E27FC236}">
                <a16:creationId xmlns:a16="http://schemas.microsoft.com/office/drawing/2014/main" id="{7849E471-ECA3-4720-B877-1CAB3C2AC519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4838" y="55626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ID"/>
          </a:p>
        </p:txBody>
      </p:sp>
      <p:graphicFrame>
        <p:nvGraphicFramePr>
          <p:cNvPr id="99355" name="Object 27">
            <a:extLst>
              <a:ext uri="{FF2B5EF4-FFF2-40B4-BE49-F238E27FC236}">
                <a16:creationId xmlns:a16="http://schemas.microsoft.com/office/drawing/2014/main" id="{8434E4EF-9CD4-440E-B5E4-AE4FED03A2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91638" y="5562600"/>
          <a:ext cx="3095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8" imgW="114102" imgH="177492" progId="Equation.3">
                  <p:embed/>
                </p:oleObj>
              </mc:Choice>
              <mc:Fallback>
                <p:oleObj name="Equation" r:id="rId38" imgW="114102" imgH="177492" progId="Equation.3">
                  <p:embed/>
                  <p:pic>
                    <p:nvPicPr>
                      <p:cNvPr id="99355" name="Object 27">
                        <a:extLst>
                          <a:ext uri="{FF2B5EF4-FFF2-40B4-BE49-F238E27FC236}">
                            <a16:creationId xmlns:a16="http://schemas.microsoft.com/office/drawing/2014/main" id="{8434E4EF-9CD4-440E-B5E4-AE4FED03A2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91638" y="5562600"/>
                        <a:ext cx="3095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56" name="Object 28">
            <a:extLst>
              <a:ext uri="{FF2B5EF4-FFF2-40B4-BE49-F238E27FC236}">
                <a16:creationId xmlns:a16="http://schemas.microsoft.com/office/drawing/2014/main" id="{5783258C-E6FD-4D0E-881F-C6C55E6C4C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0439" y="1828801"/>
          <a:ext cx="1203325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40" imgW="444307" imgH="393529" progId="Equation.3">
                  <p:embed/>
                </p:oleObj>
              </mc:Choice>
              <mc:Fallback>
                <p:oleObj name="Equation" r:id="rId40" imgW="444307" imgH="393529" progId="Equation.3">
                  <p:embed/>
                  <p:pic>
                    <p:nvPicPr>
                      <p:cNvPr id="99356" name="Object 28">
                        <a:extLst>
                          <a:ext uri="{FF2B5EF4-FFF2-40B4-BE49-F238E27FC236}">
                            <a16:creationId xmlns:a16="http://schemas.microsoft.com/office/drawing/2014/main" id="{5783258C-E6FD-4D0E-881F-C6C55E6C4C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9" y="1828801"/>
                        <a:ext cx="1203325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357" name="Rectangle 29">
            <a:extLst>
              <a:ext uri="{FF2B5EF4-FFF2-40B4-BE49-F238E27FC236}">
                <a16:creationId xmlns:a16="http://schemas.microsoft.com/office/drawing/2014/main" id="{CF60318F-E6F0-451C-BAD9-ED6172FAF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1038" y="1905000"/>
            <a:ext cx="4191000" cy="990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62" name="Rectangle 30">
            <a:extLst>
              <a:ext uri="{FF2B5EF4-FFF2-40B4-BE49-F238E27FC236}">
                <a16:creationId xmlns:a16="http://schemas.microsoft.com/office/drawing/2014/main" id="{AC586610-BCB2-43D1-8FF4-3C26CDD5B3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381001"/>
            <a:ext cx="2057400" cy="646113"/>
          </a:xfrm>
        </p:spPr>
        <p:txBody>
          <a:bodyPr/>
          <a:lstStyle/>
          <a:p>
            <a:r>
              <a:rPr lang="en-US" altLang="en-US" sz="3600" b="1" u="sng"/>
              <a:t>Contoh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9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9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9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99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99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9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9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2465</Words>
  <Application>Microsoft Office PowerPoint</Application>
  <PresentationFormat>Widescreen</PresentationFormat>
  <Paragraphs>235</Paragraphs>
  <Slides>25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MS Mincho</vt:lpstr>
      <vt:lpstr>Arial</vt:lpstr>
      <vt:lpstr>Calibri</vt:lpstr>
      <vt:lpstr>Calibri Light</vt:lpstr>
      <vt:lpstr>Times New Roman</vt:lpstr>
      <vt:lpstr>Verdana</vt:lpstr>
      <vt:lpstr>Office Theme</vt:lpstr>
      <vt:lpstr>Microsoft Equation 3.0</vt:lpstr>
      <vt:lpstr>MathType 6.0 Equation</vt:lpstr>
      <vt:lpstr>Suku Banyak</vt:lpstr>
      <vt:lpstr>Pengertian</vt:lpstr>
      <vt:lpstr>PowerPoint Presentation</vt:lpstr>
      <vt:lpstr>PowerPoint Presentation</vt:lpstr>
      <vt:lpstr>PowerPoint Presentation</vt:lpstr>
      <vt:lpstr>Ingat:</vt:lpstr>
      <vt:lpstr>PowerPoint Presentation</vt:lpstr>
      <vt:lpstr>Contoh 2:</vt:lpstr>
      <vt:lpstr>Contoh 3</vt:lpstr>
      <vt:lpstr>Contoh 4</vt:lpstr>
      <vt:lpstr>Contoh 5 ( Identitas ) :</vt:lpstr>
      <vt:lpstr> Contoh 6 ( Horner ) :  x4+x2+1 : (x+1) = x3-x2+2x-2 + (3) </vt:lpstr>
      <vt:lpstr>PowerPoint Presentation</vt:lpstr>
      <vt:lpstr>Remainder Theorem</vt:lpstr>
      <vt:lpstr>PowerPoint Presentation</vt:lpstr>
      <vt:lpstr>PowerPoint Presentation</vt:lpstr>
      <vt:lpstr>PowerPoint Presentation</vt:lpstr>
      <vt:lpstr>PowerPoint Presentation</vt:lpstr>
      <vt:lpstr>Factor Theorem</vt:lpstr>
      <vt:lpstr>PowerPoint Presentation</vt:lpstr>
      <vt:lpstr>Akar-Akar Persamaan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Suku Banyak</dc:title>
  <dc:creator>Ghufran Ghozali</dc:creator>
  <cp:lastModifiedBy>Ghufran Ghozali</cp:lastModifiedBy>
  <cp:revision>1</cp:revision>
  <dcterms:created xsi:type="dcterms:W3CDTF">2020-08-25T20:57:51Z</dcterms:created>
  <dcterms:modified xsi:type="dcterms:W3CDTF">2020-08-25T20:59:57Z</dcterms:modified>
</cp:coreProperties>
</file>