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86" r:id="rId2"/>
    <p:sldId id="290" r:id="rId3"/>
    <p:sldId id="292" r:id="rId4"/>
    <p:sldId id="301" r:id="rId5"/>
    <p:sldId id="302" r:id="rId6"/>
    <p:sldId id="294" r:id="rId7"/>
    <p:sldId id="296" r:id="rId8"/>
    <p:sldId id="314" r:id="rId9"/>
    <p:sldId id="315" r:id="rId10"/>
    <p:sldId id="285" r:id="rId11"/>
    <p:sldId id="283" r:id="rId12"/>
    <p:sldId id="297" r:id="rId13"/>
    <p:sldId id="298" r:id="rId14"/>
    <p:sldId id="259" r:id="rId15"/>
    <p:sldId id="299" r:id="rId16"/>
    <p:sldId id="303" r:id="rId17"/>
    <p:sldId id="318" r:id="rId18"/>
    <p:sldId id="287" r:id="rId19"/>
    <p:sldId id="269" r:id="rId20"/>
    <p:sldId id="304" r:id="rId21"/>
    <p:sldId id="305" r:id="rId22"/>
    <p:sldId id="306" r:id="rId23"/>
    <p:sldId id="307" r:id="rId24"/>
    <p:sldId id="258" r:id="rId25"/>
    <p:sldId id="271" r:id="rId26"/>
    <p:sldId id="273" r:id="rId27"/>
    <p:sldId id="308" r:id="rId28"/>
    <p:sldId id="309" r:id="rId29"/>
    <p:sldId id="311" r:id="rId30"/>
    <p:sldId id="310" r:id="rId31"/>
    <p:sldId id="312" r:id="rId32"/>
    <p:sldId id="313" r:id="rId33"/>
    <p:sldId id="316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8" autoAdjust="0"/>
    <p:restoredTop sz="94660"/>
  </p:normalViewPr>
  <p:slideViewPr>
    <p:cSldViewPr snapToGrid="0">
      <p:cViewPr varScale="1">
        <p:scale>
          <a:sx n="30" d="100"/>
          <a:sy n="30" d="100"/>
        </p:scale>
        <p:origin x="7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959ED-AFBA-4698-8651-2258DB964AE2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F76C2-1F0B-45C5-BDA4-598AC1126CC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7178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ABBAF-352F-4ABC-93EB-0D785B30A02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ABBAF-352F-4ABC-93EB-0D785B30A02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A3C0-632F-4E6F-91B7-31F67BFE5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FADEFC-8815-4C46-A8F0-12AD2A511E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93759-5C22-4C59-A895-D7F5C3B44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527-38BB-4D21-9B1D-2EEFFC0C6B3E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35B4A-D102-466F-BB1E-61CB6BCE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B740B-C0B5-4294-9397-4F4C6C78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78EF-0599-457E-A8C0-4F1186CC5E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74885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E92DB-89FE-4F99-A24E-D70D4FC33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0F7B0-4CAD-4BF3-8E76-E8A895E9A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FA81B-7205-4E63-B23C-B5421896B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527-38BB-4D21-9B1D-2EEFFC0C6B3E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303DF-1DEF-45EF-B7C5-F1C8AE47D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11D8C-B4EF-471F-8833-2D7FB5B31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78EF-0599-457E-A8C0-4F1186CC5E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336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8D0550-A9A3-4FBB-9D48-BA94F639D2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EC58CE-7618-4EA8-83A4-57541C64B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CF39E-B66F-45E4-AD3A-F12380AC8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527-38BB-4D21-9B1D-2EEFFC0C6B3E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EC8AD-F670-4CAC-B670-B9B4A6A0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AADEF-3607-4868-8E0E-A592A4143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78EF-0599-457E-A8C0-4F1186CC5E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5000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5DC77-082D-486D-859B-051BE9BFD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38C7C-C9FD-459C-8DFF-1F9696554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E37EF-7BD6-4498-9470-746721590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527-38BB-4D21-9B1D-2EEFFC0C6B3E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F244F-58C8-45AF-984A-3C37E5C80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42E8F-6D66-4E99-84C8-F58AD185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78EF-0599-457E-A8C0-4F1186CC5E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1423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64E1B-688F-4ACA-AC8B-DADF0C0BB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539DE-B806-4710-BF3E-FA0B882D6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DB007-09B1-406B-971D-9661F204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527-38BB-4D21-9B1D-2EEFFC0C6B3E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3FCF3-2B99-48F5-B8C9-80D7E683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F7866-8C15-46BC-8016-E4F051BB7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78EF-0599-457E-A8C0-4F1186CC5E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452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BCFBA-45C9-40C2-A5D1-8E799CF5F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34614-0955-44DB-813D-7EABF7E62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CEB2E-E3A6-4305-8936-963357F88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1787B-4647-40D2-9683-2E554AFF3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527-38BB-4D21-9B1D-2EEFFC0C6B3E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6C3AB2-F0FE-43C2-B784-B2D9AFAE7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BC292F-6090-428D-9BAE-EC1D5A898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78EF-0599-457E-A8C0-4F1186CC5E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0928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6240D-34F0-43FB-A476-9AA892E6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991F2-1A8B-4B5E-A2EA-3CA01B687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92F6BE-96ED-4C12-AC65-93C18C9A4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E0757E-43FE-42AE-9935-B68DAEC6C9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6DCF2C-92F3-4B23-B0FE-0A2C39C12C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2D8D86-5781-4326-8824-0AF91C3DF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527-38BB-4D21-9B1D-2EEFFC0C6B3E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71D65E-FE86-4C17-96C2-52DAD1C19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9DA030-097F-49D2-BECF-EB7F6C336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78EF-0599-457E-A8C0-4F1186CC5E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9098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6238F-600B-4DFD-AC89-0FB654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D72AFC-7055-4E4F-B718-295B7C2D5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527-38BB-4D21-9B1D-2EEFFC0C6B3E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DE5449-1882-4B07-8E81-CD880A201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963B46-8DF8-4481-B107-FD93F65C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78EF-0599-457E-A8C0-4F1186CC5E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5889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EF28D1-E37D-4366-A24E-784053D59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527-38BB-4D21-9B1D-2EEFFC0C6B3E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0F29E-1881-4E74-8CC6-46857C17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38327-5368-4B39-BAD4-12459CE2C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78EF-0599-457E-A8C0-4F1186CC5E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5831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4A25C-620D-46F9-8731-B981882DE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69936-579F-41D6-AC91-56A28C47D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CE1C40-A4C7-4241-B461-01C5642A8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75F19-D2F5-4C1D-9374-25404F433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527-38BB-4D21-9B1D-2EEFFC0C6B3E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63468-20E6-4A07-AB89-142022FE7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9773A-33EB-4B31-B8F9-6F6D91CD7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78EF-0599-457E-A8C0-4F1186CC5E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699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963A0-A2CD-47DF-9F0F-3E6B7F19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F2ADBC-66D4-4956-A1DC-9BF4247314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34A1E-EE48-4E7A-B4C3-27168C2C6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7B1A8-022A-4C62-AD2E-EE9E82F34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527-38BB-4D21-9B1D-2EEFFC0C6B3E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D04F4-3231-4496-AC8D-6F4654EB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C3BB2-F747-47A8-B570-2C923FA51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78EF-0599-457E-A8C0-4F1186CC5E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337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328754-F4EB-4685-B7C5-ACC91E0D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D8CBA-5C6C-4C0A-9BA7-4A0230600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AC549-911A-42AE-8C64-C1E8CDDE54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16527-38BB-4D21-9B1D-2EEFFC0C6B3E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F5E62-9A9D-47E9-847F-954153E734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59572-3A3F-44C9-B273-B79B36CE1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E78EF-0599-457E-A8C0-4F1186CC5E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5404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3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ndo-data.com/member/448812_gkbola.jpg" TargetMode="External"/><Relationship Id="rId5" Type="http://schemas.openxmlformats.org/officeDocument/2006/relationships/image" Target="../media/image4.png"/><Relationship Id="rId10" Type="http://schemas.openxmlformats.org/officeDocument/2006/relationships/slide" Target="slide15.xml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http://agnes.ismailfahmi.org/files/images/Foto-Jualan-brokus.thumbnail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ndo-data.com/member/448812_gkbola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slide" Target="slide28.xml"/><Relationship Id="rId4" Type="http://schemas.openxmlformats.org/officeDocument/2006/relationships/image" Target="../media/image11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wmf"/><Relationship Id="rId9" Type="http://schemas.openxmlformats.org/officeDocument/2006/relationships/slide" Target="slide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6.wmf"/><Relationship Id="rId9" Type="http://schemas.openxmlformats.org/officeDocument/2006/relationships/slide" Target="slide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auto">
          <a:xfrm>
            <a:off x="2990194" y="394138"/>
            <a:ext cx="5265683" cy="835572"/>
          </a:xfrm>
          <a:prstGeom prst="round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44262" y="520262"/>
            <a:ext cx="8087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63614" y="551794"/>
            <a:ext cx="484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BANGUN RUANG SISI LENGKUNG</a:t>
            </a:r>
          </a:p>
        </p:txBody>
      </p:sp>
      <p:sp>
        <p:nvSpPr>
          <p:cNvPr id="23" name="Snip Single Corner Rectangle 22"/>
          <p:cNvSpPr/>
          <p:nvPr/>
        </p:nvSpPr>
        <p:spPr bwMode="auto">
          <a:xfrm>
            <a:off x="2312276" y="2144111"/>
            <a:ext cx="7425558" cy="945931"/>
          </a:xfrm>
          <a:prstGeom prst="snip1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Untuk mempelajari materi bangun ruang sisi lengkung,</a:t>
            </a:r>
            <a:r>
              <a:rPr lang="en-US" sz="2000" b="1" dirty="0">
                <a:solidFill>
                  <a:srgbClr val="FFC000"/>
                </a:solidFill>
                <a:latin typeface="Arial" charset="0"/>
              </a:rPr>
              <a:t> 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power point ini dibagi menjadi 4 bagian ya</a:t>
            </a:r>
            <a:r>
              <a:rPr lang="en-US" sz="2000" b="1" dirty="0" err="1">
                <a:solidFill>
                  <a:srgbClr val="FFC000"/>
                </a:solidFill>
                <a:latin typeface="Arial" charset="0"/>
              </a:rPr>
              <a:t>i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tu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flipV="1">
            <a:off x="2517228" y="3657601"/>
            <a:ext cx="7236372" cy="4729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rot="16200000" flipH="1">
            <a:off x="3628700" y="3996559"/>
            <a:ext cx="662151" cy="157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Rectangle 34">
            <a:hlinkClick r:id="rId2" action="ppaction://hlinksldjump"/>
          </p:cNvPr>
          <p:cNvSpPr/>
          <p:nvPr/>
        </p:nvSpPr>
        <p:spPr bwMode="auto">
          <a:xfrm>
            <a:off x="3242441" y="4556234"/>
            <a:ext cx="1876096" cy="725214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/>
              <a:t>P</a:t>
            </a:r>
            <a:r>
              <a:rPr lang="en-US" sz="2000" b="1" dirty="0" err="1">
                <a:latin typeface="Arial" charset="0"/>
              </a:rPr>
              <a:t>endahuluan</a:t>
            </a:r>
            <a:endParaRPr lang="en-US" sz="2000" b="1" dirty="0">
              <a:latin typeface="Arial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16200000" flipH="1">
            <a:off x="5641432" y="3991304"/>
            <a:ext cx="662151" cy="157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16200000" flipH="1">
            <a:off x="7391405" y="3991305"/>
            <a:ext cx="662151" cy="157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rot="16200000" flipH="1">
            <a:off x="9393624" y="3991305"/>
            <a:ext cx="662151" cy="157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>
            <a:hlinkClick r:id="rId3" action="ppaction://hlinksldjump"/>
          </p:cNvPr>
          <p:cNvSpPr/>
          <p:nvPr/>
        </p:nvSpPr>
        <p:spPr bwMode="auto">
          <a:xfrm>
            <a:off x="5370787" y="4535213"/>
            <a:ext cx="1292773" cy="725214"/>
          </a:xfrm>
          <a:prstGeom prst="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Materi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40" name="Rectangle 39">
            <a:hlinkClick r:id="rId4" action="ppaction://hlinksldjump"/>
          </p:cNvPr>
          <p:cNvSpPr/>
          <p:nvPr/>
        </p:nvSpPr>
        <p:spPr bwMode="auto">
          <a:xfrm>
            <a:off x="6894786" y="4519447"/>
            <a:ext cx="1660634" cy="72521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Contoh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soal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41" name="Rectangle 40">
            <a:hlinkClick r:id="rId5" action="ppaction://hlinksldjump"/>
          </p:cNvPr>
          <p:cNvSpPr/>
          <p:nvPr/>
        </p:nvSpPr>
        <p:spPr bwMode="auto">
          <a:xfrm>
            <a:off x="8755117" y="4519448"/>
            <a:ext cx="1723696" cy="725214"/>
          </a:xfrm>
          <a:prstGeom prst="rect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Latihan</a:t>
            </a:r>
            <a:endParaRPr lang="en-US" sz="2000" b="1" dirty="0"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rot="5400000">
            <a:off x="5631713" y="3397469"/>
            <a:ext cx="550999" cy="79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</p:cxnSp>
      <p:sp>
        <p:nvSpPr>
          <p:cNvPr id="45" name="Rectangle 44">
            <a:hlinkClick r:id="rId6" action="ppaction://hlinksldjump"/>
          </p:cNvPr>
          <p:cNvSpPr/>
          <p:nvPr/>
        </p:nvSpPr>
        <p:spPr bwMode="auto">
          <a:xfrm>
            <a:off x="8303173" y="1387367"/>
            <a:ext cx="2144110" cy="409903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solidFill>
                  <a:srgbClr val="FFC000"/>
                </a:solidFill>
                <a:latin typeface="Arial" charset="0"/>
              </a:rPr>
              <a:t>informasi</a:t>
            </a:r>
            <a:endParaRPr lang="en-US" sz="2000" b="1" dirty="0">
              <a:solidFill>
                <a:srgbClr val="FFC000"/>
              </a:solidFill>
              <a:latin typeface="Arial" charset="0"/>
            </a:endParaRPr>
          </a:p>
        </p:txBody>
      </p:sp>
      <p:sp>
        <p:nvSpPr>
          <p:cNvPr id="18" name="Rectangle 17">
            <a:hlinkClick r:id="rId2" action="ppaction://hlinksldjump"/>
          </p:cNvPr>
          <p:cNvSpPr/>
          <p:nvPr/>
        </p:nvSpPr>
        <p:spPr bwMode="auto">
          <a:xfrm>
            <a:off x="1713186" y="4535214"/>
            <a:ext cx="1355834" cy="72521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Sapaan</a:t>
            </a:r>
            <a:endParaRPr lang="en-US" sz="2000" b="1" dirty="0">
              <a:latin typeface="Arial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rot="16200000" flipH="1">
            <a:off x="2188784" y="4054365"/>
            <a:ext cx="662151" cy="157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616263" y="6085490"/>
            <a:ext cx="3563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: Effie </a:t>
            </a:r>
            <a:r>
              <a:rPr lang="en-US" dirty="0" err="1"/>
              <a:t>Efrida</a:t>
            </a:r>
            <a:r>
              <a:rPr lang="en-US" dirty="0"/>
              <a:t> </a:t>
            </a:r>
            <a:r>
              <a:rPr lang="en-US" dirty="0" err="1"/>
              <a:t>Muchlis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1462" y="788278"/>
            <a:ext cx="7725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/>
            <a:endParaRPr lang="en-US" dirty="0"/>
          </a:p>
          <a:p>
            <a:pPr marL="280988" indent="-280988">
              <a:buFont typeface="Wingdings" pitchFamily="2" charset="2"/>
              <a:buChar char="§"/>
            </a:pPr>
            <a:endParaRPr lang="en-US" dirty="0"/>
          </a:p>
          <a:p>
            <a:pPr marL="280988" indent="-280988"/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3" name="Rounded Rectangle 2"/>
          <p:cNvSpPr/>
          <p:nvPr/>
        </p:nvSpPr>
        <p:spPr bwMode="auto">
          <a:xfrm>
            <a:off x="2154622" y="898636"/>
            <a:ext cx="7945819" cy="1749972"/>
          </a:xfrm>
          <a:prstGeom prst="round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39725" indent="-339725" algn="ctr"/>
            <a:r>
              <a:rPr lang="en-US" sz="2800" dirty="0"/>
              <a:t>  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Sebelum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masuk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bangun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ruang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sisi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lengkung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kita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mengingat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kembali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339725" indent="-339725" algn="ctr"/>
            <a:r>
              <a:rPr lang="en-US" sz="2800" dirty="0" err="1">
                <a:solidFill>
                  <a:srgbClr val="C00000"/>
                </a:solidFill>
              </a:rPr>
              <a:t>bangun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ruang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sisi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datar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3195147" y="3310758"/>
            <a:ext cx="5517931" cy="2538248"/>
          </a:xfrm>
          <a:prstGeom prst="ellipse">
            <a:avLst/>
          </a:prstGeom>
          <a:solidFill>
            <a:srgbClr val="BFFE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0988" indent="-280988" algn="ctr"/>
            <a:r>
              <a:rPr lang="en-US" sz="2400" dirty="0"/>
              <a:t>    </a:t>
            </a:r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sebutkan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C00000"/>
                </a:solidFill>
              </a:rPr>
              <a:t>contoh</a:t>
            </a:r>
            <a:r>
              <a:rPr lang="en-US" sz="2400" dirty="0"/>
              <a:t> </a:t>
            </a:r>
            <a:r>
              <a:rPr lang="en-US" sz="2400" dirty="0" err="1"/>
              <a:t>bangun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00B050"/>
                </a:solidFill>
              </a:rPr>
              <a:t>ruang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sisi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datar</a:t>
            </a:r>
            <a:r>
              <a:rPr lang="en-US" sz="2400" dirty="0"/>
              <a:t> yang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ketahui</a:t>
            </a:r>
            <a:r>
              <a:rPr lang="en-US" sz="2400" dirty="0"/>
              <a:t>? </a:t>
            </a:r>
          </a:p>
        </p:txBody>
      </p:sp>
      <p:sp>
        <p:nvSpPr>
          <p:cNvPr id="5" name="Right Arrow 4">
            <a:hlinkClick r:id="rId2" action="ppaction://hlinksldjump"/>
          </p:cNvPr>
          <p:cNvSpPr/>
          <p:nvPr/>
        </p:nvSpPr>
        <p:spPr bwMode="auto">
          <a:xfrm>
            <a:off x="9627477" y="6132788"/>
            <a:ext cx="725212" cy="4729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latin typeface="Arial" charset="0"/>
              </a:rPr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sosceles Triangle 5"/>
          <p:cNvSpPr/>
          <p:nvPr/>
        </p:nvSpPr>
        <p:spPr>
          <a:xfrm>
            <a:off x="3276600" y="1981200"/>
            <a:ext cx="1295400" cy="1143000"/>
          </a:xfrm>
          <a:prstGeom prst="triangle">
            <a:avLst/>
          </a:prstGeom>
          <a:solidFill>
            <a:srgbClr val="CC66FF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>
          <a:xfrm rot="16200000" flipH="1">
            <a:off x="3657600" y="2743200"/>
            <a:ext cx="1295400" cy="2057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4921044" y="2711244"/>
            <a:ext cx="1295400" cy="2057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4296696" y="1600200"/>
            <a:ext cx="1295400" cy="2057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/>
          <p:nvPr/>
        </p:nvSpPr>
        <p:spPr>
          <a:xfrm>
            <a:off x="5334000" y="3276600"/>
            <a:ext cx="1295400" cy="1143000"/>
          </a:xfrm>
          <a:prstGeom prst="triangle">
            <a:avLst/>
          </a:prstGeom>
          <a:solidFill>
            <a:srgbClr val="CC66FF">
              <a:alpha val="65000"/>
            </a:srgb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arallelogram 21"/>
          <p:cNvSpPr/>
          <p:nvPr/>
        </p:nvSpPr>
        <p:spPr>
          <a:xfrm>
            <a:off x="8305800" y="2209800"/>
            <a:ext cx="1371600" cy="914400"/>
          </a:xfrm>
          <a:prstGeom prst="parallelogram">
            <a:avLst/>
          </a:prstGeom>
          <a:solidFill>
            <a:srgbClr val="FFFF00">
              <a:alpha val="5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arallelogram 22"/>
          <p:cNvSpPr/>
          <p:nvPr/>
        </p:nvSpPr>
        <p:spPr>
          <a:xfrm>
            <a:off x="8323008" y="3841956"/>
            <a:ext cx="1371600" cy="914400"/>
          </a:xfrm>
          <a:prstGeom prst="parallelogram">
            <a:avLst/>
          </a:prstGeom>
          <a:solidFill>
            <a:srgbClr val="FFFF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7505700" y="39243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8649494" y="3923506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749842" y="3023854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8878094" y="3009106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886608" y="5334001"/>
            <a:ext cx="85764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tx2"/>
                </a:solidFill>
              </a:rPr>
              <a:t>Apakah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gambar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diatas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adalah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bangun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ruang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sisi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datar</a:t>
            </a:r>
            <a:r>
              <a:rPr lang="en-US" dirty="0">
                <a:solidFill>
                  <a:srgbClr val="C00000"/>
                </a:solidFill>
              </a:rPr>
              <a:t>?</a:t>
            </a:r>
          </a:p>
          <a:p>
            <a:endParaRPr lang="en-US" dirty="0"/>
          </a:p>
          <a:p>
            <a:r>
              <a:rPr lang="en-US" dirty="0" err="1"/>
              <a:t>Ya</a:t>
            </a:r>
            <a:r>
              <a:rPr lang="en-US" dirty="0"/>
              <a:t>, </a:t>
            </a:r>
            <a:r>
              <a:rPr lang="en-US" dirty="0" err="1"/>
              <a:t>bangun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>
                <a:solidFill>
                  <a:srgbClr val="CC00CC"/>
                </a:solidFill>
              </a:rPr>
              <a:t>bangun</a:t>
            </a:r>
            <a:r>
              <a:rPr lang="en-US" dirty="0">
                <a:solidFill>
                  <a:srgbClr val="CC00CC"/>
                </a:solidFill>
              </a:rPr>
              <a:t> </a:t>
            </a:r>
            <a:r>
              <a:rPr lang="en-US" dirty="0" err="1">
                <a:solidFill>
                  <a:srgbClr val="CC00CC"/>
                </a:solidFill>
              </a:rPr>
              <a:t>ruang</a:t>
            </a:r>
            <a:r>
              <a:rPr lang="en-US" dirty="0">
                <a:solidFill>
                  <a:srgbClr val="CC00CC"/>
                </a:solidFill>
              </a:rPr>
              <a:t> </a:t>
            </a:r>
            <a:r>
              <a:rPr lang="en-US" dirty="0" err="1">
                <a:solidFill>
                  <a:srgbClr val="CC00CC"/>
                </a:solidFill>
              </a:rPr>
              <a:t>dengan</a:t>
            </a:r>
            <a:r>
              <a:rPr lang="en-US" dirty="0">
                <a:solidFill>
                  <a:srgbClr val="CC00CC"/>
                </a:solidFill>
              </a:rPr>
              <a:t> </a:t>
            </a:r>
            <a:r>
              <a:rPr lang="en-US" dirty="0" err="1">
                <a:solidFill>
                  <a:srgbClr val="CC00CC"/>
                </a:solidFill>
              </a:rPr>
              <a:t>sisi</a:t>
            </a:r>
            <a:r>
              <a:rPr lang="en-US" dirty="0">
                <a:solidFill>
                  <a:srgbClr val="CC00CC"/>
                </a:solidFill>
              </a:rPr>
              <a:t> </a:t>
            </a:r>
            <a:r>
              <a:rPr lang="en-US" dirty="0" err="1">
                <a:solidFill>
                  <a:srgbClr val="CC00CC"/>
                </a:solidFill>
              </a:rPr>
              <a:t>datar</a:t>
            </a:r>
            <a:r>
              <a:rPr lang="en-US" dirty="0">
                <a:solidFill>
                  <a:srgbClr val="CC00CC"/>
                </a:solidFill>
              </a:rPr>
              <a:t>.</a:t>
            </a:r>
          </a:p>
          <a:p>
            <a:r>
              <a:rPr lang="en-US" dirty="0"/>
              <a:t>  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636579" y="236484"/>
            <a:ext cx="5833242" cy="819807"/>
          </a:xfrm>
          <a:prstGeom prst="ellipse">
            <a:avLst/>
          </a:prstGeom>
          <a:solidFill>
            <a:srgbClr val="BFFE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900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</p:txBody>
      </p:sp>
      <p:sp>
        <p:nvSpPr>
          <p:cNvPr id="16" name="Right Arrow 15">
            <a:hlinkClick r:id="rId2" action="ppaction://hlinksldjump"/>
          </p:cNvPr>
          <p:cNvSpPr/>
          <p:nvPr/>
        </p:nvSpPr>
        <p:spPr bwMode="auto">
          <a:xfrm>
            <a:off x="9863964" y="6306206"/>
            <a:ext cx="725212" cy="4729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latin typeface="Arial" charset="0"/>
              </a:rPr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22" grpId="0" animBg="1"/>
      <p:bldP spid="23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2659117" y="1371600"/>
            <a:ext cx="6999890" cy="2758966"/>
          </a:xfrm>
          <a:prstGeom prst="roundRect">
            <a:avLst/>
          </a:prstGeom>
          <a:solidFill>
            <a:srgbClr val="99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i="1" dirty="0" err="1">
                <a:solidFill>
                  <a:srgbClr val="FF6600"/>
                </a:solidFill>
                <a:latin typeface="Bodoni MT" pitchFamily="18" charset="0"/>
              </a:rPr>
              <a:t>Bagaimana</a:t>
            </a:r>
            <a:r>
              <a:rPr lang="en-US" sz="4000" i="1" dirty="0">
                <a:solidFill>
                  <a:srgbClr val="FF6600"/>
                </a:solidFill>
                <a:latin typeface="Bodoni MT" pitchFamily="18" charset="0"/>
              </a:rPr>
              <a:t> </a:t>
            </a:r>
            <a:r>
              <a:rPr lang="en-US" sz="4000" i="1" dirty="0" err="1">
                <a:solidFill>
                  <a:srgbClr val="FF6600"/>
                </a:solidFill>
                <a:latin typeface="Bodoni MT" pitchFamily="18" charset="0"/>
              </a:rPr>
              <a:t>dengan</a:t>
            </a:r>
            <a:r>
              <a:rPr lang="en-US" sz="4000" i="1" dirty="0">
                <a:solidFill>
                  <a:srgbClr val="FF6600"/>
                </a:solidFill>
                <a:latin typeface="Bodoni MT" pitchFamily="18" charset="0"/>
              </a:rPr>
              <a:t> </a:t>
            </a:r>
            <a:r>
              <a:rPr lang="en-US" sz="4000" i="1" dirty="0" err="1">
                <a:solidFill>
                  <a:srgbClr val="FF6600"/>
                </a:solidFill>
                <a:latin typeface="Bodoni MT" pitchFamily="18" charset="0"/>
              </a:rPr>
              <a:t>bentuk</a:t>
            </a:r>
            <a:r>
              <a:rPr lang="en-US" sz="4000" i="1" dirty="0">
                <a:solidFill>
                  <a:srgbClr val="FF6600"/>
                </a:solidFill>
                <a:latin typeface="Bodoni MT" pitchFamily="18" charset="0"/>
              </a:rPr>
              <a:t> </a:t>
            </a:r>
            <a:r>
              <a:rPr lang="en-US" sz="4000" i="1" dirty="0" err="1">
                <a:solidFill>
                  <a:srgbClr val="FF6600"/>
                </a:solidFill>
                <a:latin typeface="Bodoni MT" pitchFamily="18" charset="0"/>
              </a:rPr>
              <a:t>bangun</a:t>
            </a:r>
            <a:r>
              <a:rPr lang="en-US" sz="4000" i="1" dirty="0">
                <a:solidFill>
                  <a:srgbClr val="FF6600"/>
                </a:solidFill>
                <a:latin typeface="Bodoni MT" pitchFamily="18" charset="0"/>
              </a:rPr>
              <a:t> </a:t>
            </a:r>
            <a:r>
              <a:rPr lang="en-US" sz="4000" i="1" dirty="0" err="1">
                <a:solidFill>
                  <a:srgbClr val="FF6600"/>
                </a:solidFill>
                <a:latin typeface="Bodoni MT" pitchFamily="18" charset="0"/>
              </a:rPr>
              <a:t>ruang</a:t>
            </a:r>
            <a:r>
              <a:rPr lang="en-US" sz="4000" i="1" dirty="0">
                <a:solidFill>
                  <a:srgbClr val="FF6600"/>
                </a:solidFill>
                <a:latin typeface="Bodoni MT" pitchFamily="18" charset="0"/>
              </a:rPr>
              <a:t> </a:t>
            </a:r>
            <a:r>
              <a:rPr lang="en-US" sz="4000" i="1" dirty="0" err="1">
                <a:solidFill>
                  <a:srgbClr val="FF6600"/>
                </a:solidFill>
                <a:latin typeface="Bodoni MT" pitchFamily="18" charset="0"/>
              </a:rPr>
              <a:t>sisi</a:t>
            </a:r>
            <a:r>
              <a:rPr lang="en-US" sz="4000" i="1" dirty="0">
                <a:solidFill>
                  <a:srgbClr val="FF6600"/>
                </a:solidFill>
                <a:latin typeface="Bodoni MT" pitchFamily="18" charset="0"/>
              </a:rPr>
              <a:t> </a:t>
            </a:r>
            <a:r>
              <a:rPr lang="en-US" sz="4000" i="1" dirty="0" err="1">
                <a:solidFill>
                  <a:srgbClr val="FF6600"/>
                </a:solidFill>
                <a:latin typeface="Bodoni MT" pitchFamily="18" charset="0"/>
              </a:rPr>
              <a:t>lengkung</a:t>
            </a:r>
            <a:r>
              <a:rPr lang="en-US" sz="4000" i="1" dirty="0">
                <a:solidFill>
                  <a:srgbClr val="FF6600"/>
                </a:solidFill>
                <a:latin typeface="Bodoni MT" pitchFamily="18" charset="0"/>
              </a:rPr>
              <a:t>?</a:t>
            </a:r>
            <a:endParaRPr lang="en-US" sz="4000" b="1" i="1" dirty="0">
              <a:solidFill>
                <a:srgbClr val="FF6600"/>
              </a:solidFill>
              <a:latin typeface="Bodoni MT" pitchFamily="18" charset="0"/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 bwMode="auto">
          <a:xfrm>
            <a:off x="9627477" y="6132788"/>
            <a:ext cx="725212" cy="4729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latin typeface="Arial" charset="0"/>
              </a:rPr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ingle Corner Rectangle 1"/>
          <p:cNvSpPr/>
          <p:nvPr/>
        </p:nvSpPr>
        <p:spPr bwMode="auto">
          <a:xfrm>
            <a:off x="3116317" y="283781"/>
            <a:ext cx="6274676" cy="945931"/>
          </a:xfrm>
          <a:prstGeom prst="snip1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err="1"/>
              <a:t>sekarang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masuk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</a:p>
          <a:p>
            <a:pPr algn="ctr"/>
            <a:r>
              <a:rPr lang="en-US" sz="2400" dirty="0" err="1">
                <a:solidFill>
                  <a:srgbClr val="66FFFF"/>
                </a:solidFill>
              </a:rPr>
              <a:t>bangun</a:t>
            </a:r>
            <a:r>
              <a:rPr lang="en-US" sz="2400" dirty="0">
                <a:solidFill>
                  <a:srgbClr val="66FFFF"/>
                </a:solidFill>
              </a:rPr>
              <a:t> </a:t>
            </a:r>
            <a:r>
              <a:rPr lang="en-US" sz="2400" dirty="0" err="1">
                <a:solidFill>
                  <a:srgbClr val="66FFFF"/>
                </a:solidFill>
              </a:rPr>
              <a:t>ruang</a:t>
            </a:r>
            <a:r>
              <a:rPr lang="en-US" sz="2400" dirty="0">
                <a:solidFill>
                  <a:srgbClr val="66FFFF"/>
                </a:solidFill>
              </a:rPr>
              <a:t> </a:t>
            </a:r>
            <a:r>
              <a:rPr lang="en-US" sz="2400" dirty="0" err="1">
                <a:solidFill>
                  <a:srgbClr val="66FFFF"/>
                </a:solidFill>
              </a:rPr>
              <a:t>sisi</a:t>
            </a:r>
            <a:r>
              <a:rPr lang="en-US" sz="2400" dirty="0">
                <a:solidFill>
                  <a:srgbClr val="66FFFF"/>
                </a:solidFill>
              </a:rPr>
              <a:t> </a:t>
            </a:r>
            <a:r>
              <a:rPr lang="en-US" sz="2400" dirty="0" err="1">
                <a:solidFill>
                  <a:srgbClr val="66FFFF"/>
                </a:solidFill>
              </a:rPr>
              <a:t>lengkung</a:t>
            </a:r>
            <a:endParaRPr lang="en-US" sz="2400" b="1" dirty="0">
              <a:solidFill>
                <a:srgbClr val="66FFFF"/>
              </a:solidFill>
              <a:latin typeface="Arial" charset="0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1981201" y="3783725"/>
            <a:ext cx="7819696" cy="2380593"/>
          </a:xfrm>
          <a:prstGeom prst="round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yang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menyebutkan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C00000"/>
                </a:solidFill>
              </a:rPr>
              <a:t>contoh</a:t>
            </a:r>
            <a:r>
              <a:rPr lang="en-US" sz="2400" dirty="0"/>
              <a:t> </a:t>
            </a:r>
            <a:r>
              <a:rPr lang="en-US" sz="2400" dirty="0" err="1"/>
              <a:t>benda</a:t>
            </a:r>
            <a:r>
              <a:rPr lang="en-US" sz="2400" dirty="0"/>
              <a:t> yang </a:t>
            </a:r>
            <a:r>
              <a:rPr lang="en-US" sz="2400" dirty="0" err="1"/>
              <a:t>berbentuk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FF00"/>
                </a:solidFill>
              </a:rPr>
              <a:t>bangun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ruang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sisi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lengkung</a:t>
            </a:r>
            <a:r>
              <a:rPr lang="en-US" sz="2400" dirty="0"/>
              <a:t>.</a:t>
            </a:r>
          </a:p>
          <a:p>
            <a:endParaRPr lang="en-US" dirty="0"/>
          </a:p>
          <a:p>
            <a:r>
              <a:rPr lang="en-US" sz="2400" dirty="0" err="1"/>
              <a:t>Bagi</a:t>
            </a:r>
            <a:r>
              <a:rPr lang="en-US" sz="2400" dirty="0"/>
              <a:t> yang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menyebutkan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0070C0"/>
                </a:solidFill>
              </a:rPr>
              <a:t>contoh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bangun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ruang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sisi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lengkung</a:t>
            </a:r>
            <a:r>
              <a:rPr lang="en-US" sz="2400" dirty="0"/>
              <a:t> </a:t>
            </a:r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gambar-gambar</a:t>
            </a:r>
            <a:r>
              <a:rPr lang="en-US" sz="2400" dirty="0"/>
              <a:t> yang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jumpai</a:t>
            </a:r>
            <a:r>
              <a:rPr lang="en-US" sz="2400" dirty="0"/>
              <a:t> </a:t>
            </a:r>
            <a:r>
              <a:rPr lang="en-US" sz="2400" dirty="0" err="1"/>
              <a:t>disekitar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3794235" y="1418896"/>
            <a:ext cx="5344510" cy="2159876"/>
          </a:xfrm>
          <a:prstGeom prst="ellipse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sekalian</a:t>
            </a:r>
            <a:r>
              <a:rPr lang="en-US" sz="2400" dirty="0"/>
              <a:t>, </a:t>
            </a:r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sebutkan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C00000"/>
                </a:solidFill>
              </a:rPr>
              <a:t>contoh</a:t>
            </a:r>
            <a:r>
              <a:rPr lang="en-US" sz="2400" dirty="0"/>
              <a:t> </a:t>
            </a:r>
            <a:r>
              <a:rPr lang="en-US" sz="2400" dirty="0" err="1"/>
              <a:t>benda</a:t>
            </a:r>
            <a:r>
              <a:rPr lang="en-US" sz="2400" dirty="0"/>
              <a:t> yang </a:t>
            </a:r>
            <a:r>
              <a:rPr lang="en-US" sz="2400" dirty="0" err="1"/>
              <a:t>berbentuk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0070C0"/>
                </a:solidFill>
              </a:rPr>
              <a:t>bangun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ruang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sisi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lengkung</a:t>
            </a:r>
            <a:r>
              <a:rPr lang="en-US" sz="2400" dirty="0">
                <a:solidFill>
                  <a:srgbClr val="0070C0"/>
                </a:solidFill>
              </a:rPr>
              <a:t>?</a:t>
            </a:r>
            <a:endParaRPr lang="en-US" sz="24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 bwMode="auto">
          <a:xfrm>
            <a:off x="9706305" y="6211615"/>
            <a:ext cx="725212" cy="4729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latin typeface="Arial" charset="0"/>
              </a:rPr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9" name="Picture 7" descr="fibox_thum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1973" y="499242"/>
            <a:ext cx="1676400" cy="1408387"/>
          </a:xfrm>
          <a:prstGeom prst="rect">
            <a:avLst/>
          </a:prstGeom>
          <a:noFill/>
        </p:spPr>
      </p:pic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2241331" y="2075793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FF0000"/>
                </a:solidFill>
              </a:rPr>
              <a:t>Tabung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api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90128" name="Picture 16" descr="11244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64670" y="3528848"/>
            <a:ext cx="1820917" cy="1295400"/>
          </a:xfrm>
          <a:prstGeom prst="rect">
            <a:avLst/>
          </a:prstGeom>
          <a:noFill/>
        </p:spPr>
      </p:pic>
      <p:sp>
        <p:nvSpPr>
          <p:cNvPr id="90129" name="Text Box 17"/>
          <p:cNvSpPr txBox="1">
            <a:spLocks noChangeArrowheads="1"/>
          </p:cNvSpPr>
          <p:nvPr/>
        </p:nvSpPr>
        <p:spPr bwMode="auto">
          <a:xfrm>
            <a:off x="7418991" y="5202895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0070C0"/>
                </a:solidFill>
              </a:rPr>
              <a:t>Tabung</a:t>
            </a:r>
            <a:r>
              <a:rPr lang="en-US" sz="2400" dirty="0">
                <a:solidFill>
                  <a:srgbClr val="0070C0"/>
                </a:solidFill>
              </a:rPr>
              <a:t> Gas</a:t>
            </a:r>
          </a:p>
        </p:txBody>
      </p:sp>
      <p:sp>
        <p:nvSpPr>
          <p:cNvPr id="90133" name="Text Box 21"/>
          <p:cNvSpPr txBox="1">
            <a:spLocks noChangeArrowheads="1"/>
          </p:cNvSpPr>
          <p:nvPr/>
        </p:nvSpPr>
        <p:spPr bwMode="auto">
          <a:xfrm>
            <a:off x="4724400" y="6248401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90136" name="Picture 24" descr="via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84381" y="641132"/>
            <a:ext cx="1642241" cy="1140373"/>
          </a:xfrm>
          <a:prstGeom prst="rect">
            <a:avLst/>
          </a:prstGeom>
          <a:noFill/>
        </p:spPr>
      </p:pic>
      <p:sp>
        <p:nvSpPr>
          <p:cNvPr id="90137" name="Text Box 25"/>
          <p:cNvSpPr txBox="1">
            <a:spLocks noChangeArrowheads="1"/>
          </p:cNvSpPr>
          <p:nvPr/>
        </p:nvSpPr>
        <p:spPr bwMode="auto">
          <a:xfrm>
            <a:off x="4758559" y="1879603"/>
            <a:ext cx="25513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000000"/>
                </a:solidFill>
              </a:rPr>
              <a:t>Tabung</a:t>
            </a:r>
            <a:r>
              <a:rPr lang="en-US" sz="2400" dirty="0">
                <a:solidFill>
                  <a:srgbClr val="000000"/>
                </a:solidFill>
              </a:rPr>
              <a:t> Vial </a:t>
            </a:r>
            <a:r>
              <a:rPr lang="en-US" sz="2400" dirty="0" err="1">
                <a:solidFill>
                  <a:srgbClr val="000000"/>
                </a:solidFill>
              </a:rPr>
              <a:t>dan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Tutup</a:t>
            </a: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18" name="Picture 5" descr="448812_gkbola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77503" y="409903"/>
            <a:ext cx="1757856" cy="1639614"/>
          </a:xfrm>
          <a:prstGeom prst="rect">
            <a:avLst/>
          </a:prstGeom>
          <a:noFill/>
        </p:spPr>
      </p:pic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7443952" y="2222938"/>
            <a:ext cx="30190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00B050"/>
                </a:solidFill>
              </a:rPr>
              <a:t>Gantungan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Kunci</a:t>
            </a:r>
            <a:r>
              <a:rPr lang="en-US" sz="2400" dirty="0">
                <a:solidFill>
                  <a:srgbClr val="00B050"/>
                </a:solidFill>
              </a:rPr>
              <a:t> Bola </a:t>
            </a:r>
            <a:r>
              <a:rPr lang="en-US" sz="2400" dirty="0" err="1">
                <a:solidFill>
                  <a:srgbClr val="00B050"/>
                </a:solidFill>
              </a:rPr>
              <a:t>bilyard</a:t>
            </a:r>
            <a:endParaRPr lang="en-US" sz="2400" dirty="0">
              <a:solidFill>
                <a:srgbClr val="00B050"/>
              </a:solidFill>
            </a:endParaRPr>
          </a:p>
        </p:txBody>
      </p:sp>
      <p:pic>
        <p:nvPicPr>
          <p:cNvPr id="20" name="Picture 17" descr="bola2ubi_h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1243" y="3515709"/>
            <a:ext cx="1734206" cy="1229710"/>
          </a:xfrm>
          <a:prstGeom prst="rect">
            <a:avLst/>
          </a:prstGeom>
          <a:noFill/>
        </p:spPr>
      </p:pic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4861034" y="5152696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C000"/>
                </a:solidFill>
              </a:rPr>
              <a:t>Bola-bola </a:t>
            </a:r>
            <a:r>
              <a:rPr lang="en-US" sz="2400" dirty="0" err="1">
                <a:solidFill>
                  <a:srgbClr val="FFC000"/>
                </a:solidFill>
              </a:rPr>
              <a:t>ubi</a:t>
            </a:r>
            <a:endParaRPr lang="en-US" sz="2400" dirty="0">
              <a:solidFill>
                <a:srgbClr val="FFC000"/>
              </a:solidFill>
            </a:endParaRPr>
          </a:p>
        </p:txBody>
      </p:sp>
      <p:pic>
        <p:nvPicPr>
          <p:cNvPr id="13" name="Picture 2" descr="monjali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077436" y="3397142"/>
            <a:ext cx="2352675" cy="1495425"/>
          </a:xfrm>
          <a:prstGeom prst="rect">
            <a:avLst/>
          </a:prstGeom>
          <a:noFill/>
        </p:spPr>
      </p:pic>
      <p:sp>
        <p:nvSpPr>
          <p:cNvPr id="15" name="Right Arrow 14">
            <a:hlinkClick r:id="rId10" action="ppaction://hlinksldjump"/>
          </p:cNvPr>
          <p:cNvSpPr/>
          <p:nvPr/>
        </p:nvSpPr>
        <p:spPr bwMode="auto">
          <a:xfrm>
            <a:off x="9627477" y="6132788"/>
            <a:ext cx="725212" cy="4729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latin typeface="Arial" charset="0"/>
              </a:rPr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0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0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0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0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9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0" grpId="0"/>
      <p:bldP spid="90129" grpId="0"/>
      <p:bldP spid="90137" grpId="0"/>
      <p:bldP spid="19" grpId="0"/>
      <p:bldP spid="21" grpId="0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 bwMode="auto">
          <a:xfrm>
            <a:off x="2485696" y="677918"/>
            <a:ext cx="7394028" cy="1686910"/>
          </a:xfrm>
          <a:prstGeom prst="round2Diag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 err="1"/>
              <a:t>Apakah</a:t>
            </a:r>
            <a:r>
              <a:rPr lang="en-US" sz="2800" dirty="0"/>
              <a:t> </a:t>
            </a:r>
            <a:r>
              <a:rPr lang="en-US" sz="2800" dirty="0" err="1"/>
              <a:t>benda-benda</a:t>
            </a:r>
            <a:r>
              <a:rPr lang="en-US" sz="2800" dirty="0"/>
              <a:t> </a:t>
            </a:r>
            <a:r>
              <a:rPr lang="en-US" sz="2800" dirty="0" err="1"/>
              <a:t>diatas</a:t>
            </a:r>
            <a:r>
              <a:rPr lang="en-US" sz="2800" dirty="0"/>
              <a:t> </a:t>
            </a:r>
            <a:r>
              <a:rPr lang="en-US" sz="2800" dirty="0" err="1"/>
              <a:t>tadi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00B050"/>
                </a:solidFill>
              </a:rPr>
              <a:t>bangun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ruang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dengan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sisi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lengkung</a:t>
            </a:r>
            <a:r>
              <a:rPr lang="en-US" sz="2800" dirty="0">
                <a:solidFill>
                  <a:srgbClr val="00B050"/>
                </a:solidFill>
              </a:rPr>
              <a:t>?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2864070" y="4493174"/>
            <a:ext cx="6637283" cy="151348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Tabung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dan</a:t>
            </a:r>
            <a:r>
              <a:rPr lang="en-US" dirty="0">
                <a:solidFill>
                  <a:srgbClr val="0070C0"/>
                </a:solidFill>
              </a:rPr>
              <a:t> Bola.</a:t>
            </a:r>
            <a:endParaRPr lang="en-US" sz="20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974428" y="2900856"/>
            <a:ext cx="6448096" cy="1213945"/>
          </a:xfrm>
          <a:prstGeom prst="rect">
            <a:avLst/>
          </a:prstGeom>
          <a:solidFill>
            <a:srgbClr val="BFFE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</a:rPr>
              <a:t>Benar</a:t>
            </a:r>
            <a:r>
              <a:rPr lang="en-US" sz="2400" dirty="0"/>
              <a:t>, ……. </a:t>
            </a:r>
            <a:r>
              <a:rPr lang="en-US" sz="2400" dirty="0" err="1"/>
              <a:t>Kerucut</a:t>
            </a:r>
            <a:r>
              <a:rPr lang="en-US" sz="2400" dirty="0"/>
              <a:t>, </a:t>
            </a:r>
            <a:r>
              <a:rPr lang="en-US" sz="2400" dirty="0" err="1"/>
              <a:t>Tabung</a:t>
            </a:r>
            <a:r>
              <a:rPr lang="en-US" sz="2400" dirty="0"/>
              <a:t>, bola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bangun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sisi</a:t>
            </a:r>
            <a:r>
              <a:rPr lang="en-US" sz="2400" dirty="0"/>
              <a:t> </a:t>
            </a:r>
            <a:r>
              <a:rPr lang="en-US" sz="2400" dirty="0" err="1"/>
              <a:t>lengkung</a:t>
            </a:r>
            <a:r>
              <a:rPr lang="en-US" sz="2400" dirty="0"/>
              <a:t>.</a:t>
            </a: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 bwMode="auto">
          <a:xfrm>
            <a:off x="9722067" y="6353504"/>
            <a:ext cx="725215" cy="29954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Arial" charset="0"/>
              </a:rPr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3589283" y="677917"/>
            <a:ext cx="4572000" cy="788276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0000" endA="300" endPos="55000" dir="5400000" sy="-100000" algn="bl" rotWithShape="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B050"/>
                </a:solidFill>
              </a:rPr>
              <a:t>T </a:t>
            </a:r>
            <a:r>
              <a:rPr lang="en-US" sz="3200" dirty="0">
                <a:solidFill>
                  <a:srgbClr val="FF0000"/>
                </a:solidFill>
              </a:rPr>
              <a:t>A </a:t>
            </a:r>
            <a:r>
              <a:rPr lang="en-US" sz="3200" dirty="0">
                <a:solidFill>
                  <a:srgbClr val="00B0F0"/>
                </a:solidFill>
              </a:rPr>
              <a:t>B </a:t>
            </a:r>
            <a:r>
              <a:rPr lang="en-US" sz="3200" dirty="0">
                <a:solidFill>
                  <a:srgbClr val="FFC000"/>
                </a:solidFill>
              </a:rPr>
              <a:t>U </a:t>
            </a:r>
            <a:r>
              <a:rPr lang="en-US" sz="3200" dirty="0">
                <a:solidFill>
                  <a:srgbClr val="7030A0"/>
                </a:solidFill>
              </a:rPr>
              <a:t>N </a:t>
            </a:r>
            <a:r>
              <a:rPr lang="en-US" sz="3200" dirty="0">
                <a:solidFill>
                  <a:srgbClr val="FF6600"/>
                </a:solidFill>
              </a:rPr>
              <a:t>G</a:t>
            </a:r>
            <a:endParaRPr lang="en-US" sz="3200" b="1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044264" y="2412124"/>
            <a:ext cx="7756633" cy="804042"/>
          </a:xfrm>
          <a:prstGeom prst="rect">
            <a:avLst/>
          </a:prstGeom>
          <a:solidFill>
            <a:srgbClr val="BFFE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 err="1"/>
              <a:t>Sekarang</a:t>
            </a:r>
            <a:r>
              <a:rPr lang="en-US" sz="2400" dirty="0"/>
              <a:t> </a:t>
            </a:r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tabung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?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4" name="Snip Single Corner Rectangle 3"/>
          <p:cNvSpPr/>
          <p:nvPr/>
        </p:nvSpPr>
        <p:spPr bwMode="auto">
          <a:xfrm>
            <a:off x="2044263" y="3531477"/>
            <a:ext cx="7693572" cy="1277007"/>
          </a:xfrm>
          <a:prstGeom prst="snip1Rect">
            <a:avLst/>
          </a:prstGeom>
          <a:solidFill>
            <a:srgbClr val="EEFE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setelah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semua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menggambar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tabung</a:t>
            </a:r>
            <a:r>
              <a:rPr lang="en-US" sz="2400" dirty="0">
                <a:solidFill>
                  <a:srgbClr val="C00000"/>
                </a:solidFill>
              </a:rPr>
              <a:t>, </a:t>
            </a:r>
            <a:r>
              <a:rPr lang="en-US" sz="2400" dirty="0" err="1">
                <a:solidFill>
                  <a:srgbClr val="C00000"/>
                </a:solidFill>
              </a:rPr>
              <a:t>mari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kita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lihat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unsur-unsur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apa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saja</a:t>
            </a:r>
            <a:r>
              <a:rPr lang="en-US" sz="2400" dirty="0">
                <a:solidFill>
                  <a:srgbClr val="C00000"/>
                </a:solidFill>
              </a:rPr>
              <a:t> yang </a:t>
            </a:r>
            <a:r>
              <a:rPr lang="en-US" sz="2400" dirty="0" err="1">
                <a:solidFill>
                  <a:srgbClr val="C00000"/>
                </a:solidFill>
              </a:rPr>
              <a:t>terdapat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pada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tabung</a:t>
            </a:r>
            <a:r>
              <a:rPr lang="en-US" sz="24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3778470" y="5423338"/>
            <a:ext cx="5076497" cy="851338"/>
          </a:xfrm>
          <a:prstGeom prst="ellipse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berikut</a:t>
            </a:r>
            <a:endParaRPr lang="en-US" dirty="0"/>
          </a:p>
        </p:txBody>
      </p:sp>
      <p:sp>
        <p:nvSpPr>
          <p:cNvPr id="7" name="Right Arrow 6">
            <a:hlinkClick r:id="rId2" action="ppaction://hlinksldjump"/>
          </p:cNvPr>
          <p:cNvSpPr/>
          <p:nvPr/>
        </p:nvSpPr>
        <p:spPr bwMode="auto">
          <a:xfrm>
            <a:off x="9627477" y="6132788"/>
            <a:ext cx="725212" cy="4729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latin typeface="Arial" charset="0"/>
              </a:rPr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64" name="Text Box 32"/>
          <p:cNvSpPr txBox="1">
            <a:spLocks noChangeArrowheads="1"/>
          </p:cNvSpPr>
          <p:nvPr/>
        </p:nvSpPr>
        <p:spPr bwMode="auto">
          <a:xfrm>
            <a:off x="1524000" y="4851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1. </a:t>
            </a:r>
            <a:r>
              <a:rPr lang="en-US" dirty="0" err="1"/>
              <a:t>jari-jari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 (r) =</a:t>
            </a:r>
          </a:p>
        </p:txBody>
      </p:sp>
      <p:sp>
        <p:nvSpPr>
          <p:cNvPr id="95266" name="Text Box 34"/>
          <p:cNvSpPr txBox="1">
            <a:spLocks noChangeArrowheads="1"/>
          </p:cNvSpPr>
          <p:nvPr/>
        </p:nvSpPr>
        <p:spPr bwMode="auto">
          <a:xfrm>
            <a:off x="1524000" y="5753100"/>
            <a:ext cx="2578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3.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    = </a:t>
            </a:r>
          </a:p>
        </p:txBody>
      </p:sp>
      <p:sp>
        <p:nvSpPr>
          <p:cNvPr id="95267" name="Text Box 35"/>
          <p:cNvSpPr txBox="1">
            <a:spLocks noChangeArrowheads="1"/>
          </p:cNvSpPr>
          <p:nvPr/>
        </p:nvSpPr>
        <p:spPr bwMode="auto">
          <a:xfrm>
            <a:off x="1524000" y="5283200"/>
            <a:ext cx="2984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2.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 (t)   =</a:t>
            </a:r>
          </a:p>
        </p:txBody>
      </p:sp>
      <p:sp>
        <p:nvSpPr>
          <p:cNvPr id="95268" name="Text Box 36"/>
          <p:cNvSpPr txBox="1">
            <a:spLocks noChangeArrowheads="1"/>
          </p:cNvSpPr>
          <p:nvPr/>
        </p:nvSpPr>
        <p:spPr bwMode="auto">
          <a:xfrm>
            <a:off x="4381500" y="4826000"/>
            <a:ext cx="424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jari-jari</a:t>
            </a:r>
            <a:r>
              <a:rPr lang="en-US" dirty="0"/>
              <a:t> </a:t>
            </a:r>
            <a:r>
              <a:rPr lang="en-US" dirty="0" err="1"/>
              <a:t>lingkaran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paralel</a:t>
            </a:r>
            <a:endParaRPr lang="en-US" dirty="0"/>
          </a:p>
        </p:txBody>
      </p:sp>
      <p:sp>
        <p:nvSpPr>
          <p:cNvPr id="95269" name="Text Box 37"/>
          <p:cNvSpPr txBox="1">
            <a:spLocks noChangeArrowheads="1"/>
          </p:cNvSpPr>
          <p:nvPr/>
        </p:nvSpPr>
        <p:spPr bwMode="auto">
          <a:xfrm>
            <a:off x="4356100" y="5257800"/>
            <a:ext cx="5397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alas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datar</a:t>
            </a:r>
            <a:endParaRPr lang="en-US" dirty="0"/>
          </a:p>
        </p:txBody>
      </p:sp>
      <p:sp>
        <p:nvSpPr>
          <p:cNvPr id="95270" name="Text Box 38"/>
          <p:cNvSpPr txBox="1">
            <a:spLocks noChangeArrowheads="1"/>
          </p:cNvSpPr>
          <p:nvPr/>
        </p:nvSpPr>
        <p:spPr bwMode="auto">
          <a:xfrm>
            <a:off x="4318000" y="5740400"/>
            <a:ext cx="5105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Selimut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, alas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tutup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 bwMode="auto">
          <a:xfrm>
            <a:off x="2690647" y="3605050"/>
            <a:ext cx="1213946" cy="1040525"/>
          </a:xfrm>
          <a:prstGeom prst="ellipse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 rot="10800000" flipH="1" flipV="1">
            <a:off x="2685393" y="1786758"/>
            <a:ext cx="5256" cy="22439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9" idx="6"/>
          </p:cNvCxnSpPr>
          <p:nvPr/>
        </p:nvCxnSpPr>
        <p:spPr bwMode="auto">
          <a:xfrm rot="5400000">
            <a:off x="2756338" y="2945525"/>
            <a:ext cx="2328043" cy="315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tangle 36"/>
          <p:cNvSpPr/>
          <p:nvPr/>
        </p:nvSpPr>
        <p:spPr bwMode="auto">
          <a:xfrm>
            <a:off x="2706415" y="1639614"/>
            <a:ext cx="1229709" cy="2301766"/>
          </a:xfrm>
          <a:prstGeom prst="rect">
            <a:avLst/>
          </a:prstGeom>
          <a:solidFill>
            <a:srgbClr val="CC66FF">
              <a:alpha val="72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2706415" y="1198179"/>
            <a:ext cx="1229711" cy="1040525"/>
          </a:xfrm>
          <a:prstGeom prst="ellipse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cxnSp>
        <p:nvCxnSpPr>
          <p:cNvPr id="34" name="Straight Connector 33"/>
          <p:cNvCxnSpPr>
            <a:endCxn id="38" idx="6"/>
          </p:cNvCxnSpPr>
          <p:nvPr/>
        </p:nvCxnSpPr>
        <p:spPr bwMode="auto">
          <a:xfrm>
            <a:off x="3289739" y="1702675"/>
            <a:ext cx="646387" cy="157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3237188" y="4093780"/>
            <a:ext cx="646387" cy="157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210913" y="1245475"/>
            <a:ext cx="34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39" name="Round Same Side Corner Rectangle 38"/>
          <p:cNvSpPr/>
          <p:nvPr/>
        </p:nvSpPr>
        <p:spPr bwMode="auto">
          <a:xfrm>
            <a:off x="1933904" y="236484"/>
            <a:ext cx="4303987" cy="756745"/>
          </a:xfrm>
          <a:prstGeom prst="round2Same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Unsur-unsur</a:t>
            </a:r>
            <a:r>
              <a:rPr lang="en-US" sz="2400" b="1" dirty="0">
                <a:solidFill>
                  <a:srgbClr val="FFC000"/>
                </a:solidFill>
                <a:latin typeface="Arial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charset="0"/>
              </a:rPr>
              <a:t>Tabung</a:t>
            </a:r>
            <a:endParaRPr lang="en-US" sz="2400" b="1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40" name="Rectangle 39">
            <a:hlinkClick r:id="rId2" action="ppaction://hlinksldjump"/>
          </p:cNvPr>
          <p:cNvSpPr/>
          <p:nvPr/>
        </p:nvSpPr>
        <p:spPr bwMode="auto">
          <a:xfrm>
            <a:off x="9312167" y="6258911"/>
            <a:ext cx="1135115" cy="36260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latin typeface="Arial" charset="0"/>
              </a:rPr>
              <a:t>Materi</a:t>
            </a:r>
            <a:endParaRPr lang="en-US" sz="1600" b="1" dirty="0">
              <a:latin typeface="Arial" charset="0"/>
            </a:endParaRPr>
          </a:p>
        </p:txBody>
      </p:sp>
      <p:sp>
        <p:nvSpPr>
          <p:cNvPr id="41" name="Right Arrow 40"/>
          <p:cNvSpPr/>
          <p:nvPr/>
        </p:nvSpPr>
        <p:spPr bwMode="auto">
          <a:xfrm>
            <a:off x="4550979" y="2743201"/>
            <a:ext cx="740980" cy="504497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3084787" y="1371602"/>
            <a:ext cx="804041" cy="693683"/>
          </a:xfrm>
          <a:prstGeom prst="ellipse">
            <a:avLst/>
          </a:prstGeom>
          <a:solidFill>
            <a:srgbClr val="CC66FF"/>
          </a:solidFill>
          <a:ln w="9525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cxnSp>
        <p:nvCxnSpPr>
          <p:cNvPr id="44" name="Straight Connector 43"/>
          <p:cNvCxnSpPr>
            <a:stCxn id="42" idx="6"/>
          </p:cNvCxnSpPr>
          <p:nvPr/>
        </p:nvCxnSpPr>
        <p:spPr bwMode="auto">
          <a:xfrm flipH="1" flipV="1">
            <a:off x="3352801" y="1702677"/>
            <a:ext cx="536027" cy="157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Oval 50"/>
          <p:cNvSpPr/>
          <p:nvPr/>
        </p:nvSpPr>
        <p:spPr bwMode="auto">
          <a:xfrm>
            <a:off x="2858815" y="1350579"/>
            <a:ext cx="998483" cy="840829"/>
          </a:xfrm>
          <a:prstGeom prst="ellipse">
            <a:avLst/>
          </a:prstGeom>
          <a:solidFill>
            <a:srgbClr val="CC66FF"/>
          </a:solidFill>
          <a:ln w="9525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2685395" y="2191407"/>
            <a:ext cx="1229709" cy="1797269"/>
          </a:xfrm>
          <a:prstGeom prst="rect">
            <a:avLst/>
          </a:prstGeom>
          <a:solidFill>
            <a:srgbClr val="CC66FF">
              <a:alpha val="72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2811517" y="3720663"/>
            <a:ext cx="840829" cy="819807"/>
          </a:xfrm>
          <a:prstGeom prst="ellipse">
            <a:avLst/>
          </a:prstGeom>
          <a:solidFill>
            <a:srgbClr val="CC66FF"/>
          </a:solidFill>
          <a:ln w="9525" cap="flat" cmpd="sng" algn="ctr">
            <a:solidFill>
              <a:srgbClr val="CC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 rot="16200000" flipH="1">
            <a:off x="7617374" y="3208286"/>
            <a:ext cx="1891862" cy="157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8665781" y="2774730"/>
            <a:ext cx="409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</a:p>
        </p:txBody>
      </p:sp>
      <p:cxnSp>
        <p:nvCxnSpPr>
          <p:cNvPr id="58" name="Straight Arrow Connector 57"/>
          <p:cNvCxnSpPr/>
          <p:nvPr/>
        </p:nvCxnSpPr>
        <p:spPr bwMode="auto">
          <a:xfrm rot="10800000" flipV="1">
            <a:off x="3726839" y="1324303"/>
            <a:ext cx="587658" cy="1651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409090" y="1135117"/>
            <a:ext cx="378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2170387" y="2317531"/>
            <a:ext cx="709450" cy="6306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L 0.45 0.0044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455 -0.00231 L 0.46563 0.0023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00" y="20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-0.01365 L 0.48125 0.03681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00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5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5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5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5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95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95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95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95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95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95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95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95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64" grpId="0"/>
      <p:bldP spid="95266" grpId="0"/>
      <p:bldP spid="95267" grpId="0"/>
      <p:bldP spid="95268" grpId="0"/>
      <p:bldP spid="95269" grpId="0"/>
      <p:bldP spid="95270" grpId="0"/>
      <p:bldP spid="29" grpId="0" animBg="1"/>
      <p:bldP spid="37" grpId="0" animBg="1"/>
      <p:bldP spid="38" grpId="0" animBg="1"/>
      <p:bldP spid="36" grpId="0"/>
      <p:bldP spid="40" grpId="0" animBg="1"/>
      <p:bldP spid="41" grpId="0" animBg="1"/>
      <p:bldP spid="42" grpId="0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6" grpId="0"/>
      <p:bldP spid="6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64979" y="1970690"/>
            <a:ext cx="80246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>
                <a:solidFill>
                  <a:srgbClr val="CC00CC"/>
                </a:solidFill>
              </a:rPr>
              <a:t>rumus</a:t>
            </a:r>
            <a:r>
              <a:rPr lang="en-US" dirty="0">
                <a:solidFill>
                  <a:srgbClr val="CC00CC"/>
                </a:solidFill>
              </a:rPr>
              <a:t> volume </a:t>
            </a:r>
            <a:r>
              <a:rPr lang="en-US" dirty="0" err="1">
                <a:solidFill>
                  <a:srgbClr val="CC00CC"/>
                </a:solidFill>
              </a:rPr>
              <a:t>Tabung</a:t>
            </a:r>
            <a:r>
              <a:rPr lang="en-US" dirty="0"/>
              <a:t>, </a:t>
            </a:r>
            <a:r>
              <a:rPr lang="en-US" dirty="0" err="1"/>
              <a:t>ikutilah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berikut</a:t>
            </a:r>
            <a:endParaRPr lang="en-US" dirty="0"/>
          </a:p>
          <a:p>
            <a:endParaRPr lang="en-US" dirty="0"/>
          </a:p>
          <a:p>
            <a:r>
              <a:rPr lang="en-US" dirty="0"/>
              <a:t>1. </a:t>
            </a:r>
            <a:r>
              <a:rPr lang="en-US" dirty="0" err="1"/>
              <a:t>Gambarlah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3273971" y="5638801"/>
            <a:ext cx="1213946" cy="976383"/>
          </a:xfrm>
          <a:prstGeom prst="ellipse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273974" y="4335517"/>
            <a:ext cx="1229709" cy="1797270"/>
          </a:xfrm>
          <a:prstGeom prst="rect">
            <a:avLst/>
          </a:prstGeom>
          <a:solidFill>
            <a:srgbClr val="CC66FF">
              <a:alpha val="72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273974" y="3957144"/>
            <a:ext cx="1229711" cy="756746"/>
          </a:xfrm>
          <a:prstGeom prst="ellipse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8" name="Round Diagonal Corner Rectangle 7"/>
          <p:cNvSpPr/>
          <p:nvPr/>
        </p:nvSpPr>
        <p:spPr bwMode="auto">
          <a:xfrm>
            <a:off x="3825765" y="536028"/>
            <a:ext cx="3673366" cy="1056290"/>
          </a:xfrm>
          <a:prstGeom prst="round2Diag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6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Volume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solidFill>
                  <a:srgbClr val="CC00CC"/>
                </a:solidFill>
                <a:latin typeface="Arial" charset="0"/>
              </a:rPr>
              <a:t>Tabung</a:t>
            </a:r>
            <a:endParaRPr lang="en-US" sz="2800" b="1" dirty="0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7" name="Right Arrow 6">
            <a:hlinkClick r:id="rId2" action="ppaction://hlinksldjump"/>
          </p:cNvPr>
          <p:cNvSpPr/>
          <p:nvPr/>
        </p:nvSpPr>
        <p:spPr bwMode="auto">
          <a:xfrm>
            <a:off x="9627477" y="6132788"/>
            <a:ext cx="725212" cy="4729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latin typeface="Arial" charset="0"/>
              </a:rPr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Oval 4"/>
          <p:cNvSpPr>
            <a:spLocks noChangeArrowheads="1"/>
          </p:cNvSpPr>
          <p:nvPr/>
        </p:nvSpPr>
        <p:spPr bwMode="auto">
          <a:xfrm>
            <a:off x="3048000" y="1871664"/>
            <a:ext cx="1600200" cy="947737"/>
          </a:xfrm>
          <a:prstGeom prst="ellipse">
            <a:avLst/>
          </a:prstGeom>
          <a:solidFill>
            <a:srgbClr val="CC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Line 6"/>
          <p:cNvSpPr>
            <a:spLocks noChangeShapeType="1"/>
          </p:cNvSpPr>
          <p:nvPr/>
        </p:nvSpPr>
        <p:spPr bwMode="auto">
          <a:xfrm>
            <a:off x="3048000" y="22860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59" name="Line 7"/>
          <p:cNvSpPr>
            <a:spLocks noChangeShapeType="1"/>
          </p:cNvSpPr>
          <p:nvPr/>
        </p:nvSpPr>
        <p:spPr bwMode="auto">
          <a:xfrm>
            <a:off x="4648200" y="22860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60" name="Line 8"/>
          <p:cNvSpPr>
            <a:spLocks noChangeShapeType="1"/>
          </p:cNvSpPr>
          <p:nvPr/>
        </p:nvSpPr>
        <p:spPr bwMode="auto">
          <a:xfrm>
            <a:off x="3810000" y="1905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63" name="Line 11"/>
          <p:cNvSpPr>
            <a:spLocks noChangeShapeType="1"/>
          </p:cNvSpPr>
          <p:nvPr/>
        </p:nvSpPr>
        <p:spPr bwMode="auto">
          <a:xfrm>
            <a:off x="3411539" y="1962150"/>
            <a:ext cx="993775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68" name="Line 16"/>
          <p:cNvSpPr>
            <a:spLocks noChangeShapeType="1"/>
          </p:cNvSpPr>
          <p:nvPr/>
        </p:nvSpPr>
        <p:spPr bwMode="auto">
          <a:xfrm flipV="1">
            <a:off x="3200400" y="2011364"/>
            <a:ext cx="1176338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69" name="Line 17"/>
          <p:cNvSpPr>
            <a:spLocks noChangeShapeType="1"/>
          </p:cNvSpPr>
          <p:nvPr/>
        </p:nvSpPr>
        <p:spPr bwMode="auto">
          <a:xfrm>
            <a:off x="3152776" y="2100264"/>
            <a:ext cx="1433513" cy="38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70" name="Line 18"/>
          <p:cNvSpPr>
            <a:spLocks noChangeShapeType="1"/>
          </p:cNvSpPr>
          <p:nvPr/>
        </p:nvSpPr>
        <p:spPr bwMode="auto">
          <a:xfrm flipV="1">
            <a:off x="3033713" y="2224088"/>
            <a:ext cx="1600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71" name="Line 19"/>
          <p:cNvSpPr>
            <a:spLocks noChangeShapeType="1"/>
          </p:cNvSpPr>
          <p:nvPr/>
        </p:nvSpPr>
        <p:spPr bwMode="auto">
          <a:xfrm flipV="1">
            <a:off x="3511550" y="1873251"/>
            <a:ext cx="579438" cy="855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72" name="Line 20"/>
          <p:cNvSpPr>
            <a:spLocks noChangeShapeType="1"/>
          </p:cNvSpPr>
          <p:nvPr/>
        </p:nvSpPr>
        <p:spPr bwMode="auto">
          <a:xfrm flipH="1" flipV="1">
            <a:off x="3757614" y="1871664"/>
            <a:ext cx="174625" cy="930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73" name="Line 21"/>
          <p:cNvSpPr>
            <a:spLocks noChangeShapeType="1"/>
          </p:cNvSpPr>
          <p:nvPr/>
        </p:nvSpPr>
        <p:spPr bwMode="auto">
          <a:xfrm>
            <a:off x="4600575" y="2497138"/>
            <a:ext cx="0" cy="223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74" name="Line 22"/>
          <p:cNvSpPr>
            <a:spLocks noChangeShapeType="1"/>
          </p:cNvSpPr>
          <p:nvPr/>
        </p:nvSpPr>
        <p:spPr bwMode="auto">
          <a:xfrm>
            <a:off x="3178175" y="2611438"/>
            <a:ext cx="0" cy="2132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75" name="Line 23"/>
          <p:cNvSpPr>
            <a:spLocks noChangeShapeType="1"/>
          </p:cNvSpPr>
          <p:nvPr/>
        </p:nvSpPr>
        <p:spPr bwMode="auto">
          <a:xfrm>
            <a:off x="3484563" y="2773364"/>
            <a:ext cx="0" cy="2162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76" name="Line 24"/>
          <p:cNvSpPr>
            <a:spLocks noChangeShapeType="1"/>
          </p:cNvSpPr>
          <p:nvPr/>
        </p:nvSpPr>
        <p:spPr bwMode="auto">
          <a:xfrm>
            <a:off x="3919538" y="2786063"/>
            <a:ext cx="0" cy="2190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77" name="Line 25"/>
          <p:cNvSpPr>
            <a:spLocks noChangeShapeType="1"/>
          </p:cNvSpPr>
          <p:nvPr/>
        </p:nvSpPr>
        <p:spPr bwMode="auto">
          <a:xfrm>
            <a:off x="4398963" y="2684463"/>
            <a:ext cx="0" cy="2190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0380" name="Group 28"/>
          <p:cNvGrpSpPr>
            <a:grpSpLocks/>
          </p:cNvGrpSpPr>
          <p:nvPr/>
        </p:nvGrpSpPr>
        <p:grpSpPr bwMode="auto">
          <a:xfrm>
            <a:off x="3049588" y="4146550"/>
            <a:ext cx="1625600" cy="846138"/>
            <a:chOff x="2305" y="3444"/>
            <a:chExt cx="1242" cy="533"/>
          </a:xfrm>
          <a:solidFill>
            <a:srgbClr val="CC66FF"/>
          </a:solidFill>
        </p:grpSpPr>
        <p:sp>
          <p:nvSpPr>
            <p:cNvPr id="100378" name="Arc 26"/>
            <p:cNvSpPr>
              <a:spLocks/>
            </p:cNvSpPr>
            <p:nvPr/>
          </p:nvSpPr>
          <p:spPr bwMode="auto">
            <a:xfrm flipH="1" flipV="1">
              <a:off x="2306" y="3673"/>
              <a:ext cx="1241" cy="30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8 w 43200"/>
                <a:gd name="T1" fmla="*/ 22488 h 22488"/>
                <a:gd name="T2" fmla="*/ 43200 w 43200"/>
                <a:gd name="T3" fmla="*/ 21600 h 22488"/>
                <a:gd name="T4" fmla="*/ 21600 w 43200"/>
                <a:gd name="T5" fmla="*/ 21600 h 22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2488" fill="none" extrusionOk="0">
                  <a:moveTo>
                    <a:pt x="18" y="22487"/>
                  </a:moveTo>
                  <a:cubicBezTo>
                    <a:pt x="6" y="22192"/>
                    <a:pt x="0" y="2189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2488" stroke="0" extrusionOk="0">
                  <a:moveTo>
                    <a:pt x="18" y="22487"/>
                  </a:moveTo>
                  <a:cubicBezTo>
                    <a:pt x="6" y="22192"/>
                    <a:pt x="0" y="2189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79" name="Arc 27"/>
            <p:cNvSpPr>
              <a:spLocks/>
            </p:cNvSpPr>
            <p:nvPr/>
          </p:nvSpPr>
          <p:spPr bwMode="auto">
            <a:xfrm flipH="1">
              <a:off x="2305" y="3444"/>
              <a:ext cx="1241" cy="24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8 w 43200"/>
                <a:gd name="T1" fmla="*/ 22488 h 22488"/>
                <a:gd name="T2" fmla="*/ 43200 w 43200"/>
                <a:gd name="T3" fmla="*/ 21600 h 22488"/>
                <a:gd name="T4" fmla="*/ 21600 w 43200"/>
                <a:gd name="T5" fmla="*/ 21600 h 22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2488" fill="none" extrusionOk="0">
                  <a:moveTo>
                    <a:pt x="18" y="22487"/>
                  </a:moveTo>
                  <a:cubicBezTo>
                    <a:pt x="6" y="22192"/>
                    <a:pt x="0" y="2189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2488" stroke="0" extrusionOk="0">
                  <a:moveTo>
                    <a:pt x="18" y="22487"/>
                  </a:moveTo>
                  <a:cubicBezTo>
                    <a:pt x="6" y="22192"/>
                    <a:pt x="0" y="2189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91" name="Arc 39"/>
          <p:cNvSpPr>
            <a:spLocks/>
          </p:cNvSpPr>
          <p:nvPr/>
        </p:nvSpPr>
        <p:spPr bwMode="auto">
          <a:xfrm rot="15200553" flipV="1">
            <a:off x="12984957" y="1959769"/>
            <a:ext cx="174625" cy="3635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1650"/>
              <a:gd name="T2" fmla="*/ 19120 w 21600"/>
              <a:gd name="T3" fmla="*/ 31650 h 31650"/>
              <a:gd name="T4" fmla="*/ 0 w 21600"/>
              <a:gd name="T5" fmla="*/ 21600 h 31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165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101"/>
                  <a:pt x="20748" y="28550"/>
                  <a:pt x="19119" y="31649"/>
                </a:cubicBezTo>
              </a:path>
              <a:path w="21600" h="3165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101"/>
                  <a:pt x="20748" y="28550"/>
                  <a:pt x="19119" y="31649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436" name="Line 84"/>
          <p:cNvSpPr>
            <a:spLocks noChangeShapeType="1"/>
          </p:cNvSpPr>
          <p:nvPr/>
        </p:nvSpPr>
        <p:spPr bwMode="auto">
          <a:xfrm>
            <a:off x="2882900" y="2336800"/>
            <a:ext cx="0" cy="218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437" name="Line 85"/>
          <p:cNvSpPr>
            <a:spLocks noChangeShapeType="1"/>
          </p:cNvSpPr>
          <p:nvPr/>
        </p:nvSpPr>
        <p:spPr bwMode="auto">
          <a:xfrm flipH="1">
            <a:off x="3835400" y="1346200"/>
            <a:ext cx="698500" cy="5715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438" name="Text Box 86"/>
          <p:cNvSpPr txBox="1">
            <a:spLocks noChangeArrowheads="1"/>
          </p:cNvSpPr>
          <p:nvPr/>
        </p:nvSpPr>
        <p:spPr bwMode="auto">
          <a:xfrm>
            <a:off x="2235200" y="3060700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t</a:t>
            </a:r>
          </a:p>
        </p:txBody>
      </p:sp>
      <p:sp>
        <p:nvSpPr>
          <p:cNvPr id="100439" name="Text Box 87"/>
          <p:cNvSpPr txBox="1">
            <a:spLocks noChangeArrowheads="1"/>
          </p:cNvSpPr>
          <p:nvPr/>
        </p:nvSpPr>
        <p:spPr bwMode="auto">
          <a:xfrm>
            <a:off x="3746500" y="1346200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0440" name="Text Box 88"/>
          <p:cNvSpPr txBox="1">
            <a:spLocks noChangeArrowheads="1"/>
          </p:cNvSpPr>
          <p:nvPr/>
        </p:nvSpPr>
        <p:spPr bwMode="auto">
          <a:xfrm>
            <a:off x="3835400" y="1270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r</a:t>
            </a:r>
          </a:p>
        </p:txBody>
      </p:sp>
      <p:sp>
        <p:nvSpPr>
          <p:cNvPr id="100441" name="Text Box 89"/>
          <p:cNvSpPr txBox="1">
            <a:spLocks noChangeArrowheads="1"/>
          </p:cNvSpPr>
          <p:nvPr/>
        </p:nvSpPr>
        <p:spPr bwMode="auto">
          <a:xfrm>
            <a:off x="8012113" y="1620838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ym typeface="Symbol" pitchFamily="18" charset="2"/>
              </a:rPr>
              <a:t>r</a:t>
            </a:r>
          </a:p>
        </p:txBody>
      </p:sp>
      <p:grpSp>
        <p:nvGrpSpPr>
          <p:cNvPr id="100430" name="Group 78"/>
          <p:cNvGrpSpPr>
            <a:grpSpLocks/>
          </p:cNvGrpSpPr>
          <p:nvPr/>
        </p:nvGrpSpPr>
        <p:grpSpPr bwMode="auto">
          <a:xfrm>
            <a:off x="6196014" y="2330450"/>
            <a:ext cx="3081337" cy="2846388"/>
            <a:chOff x="2449" y="1413"/>
            <a:chExt cx="1941" cy="1793"/>
          </a:xfrm>
        </p:grpSpPr>
        <p:sp>
          <p:nvSpPr>
            <p:cNvPr id="100384" name="Arc 32"/>
            <p:cNvSpPr>
              <a:spLocks/>
            </p:cNvSpPr>
            <p:nvPr/>
          </p:nvSpPr>
          <p:spPr bwMode="auto">
            <a:xfrm rot="15200553" flipV="1">
              <a:off x="2880" y="1363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85" name="Arc 33"/>
            <p:cNvSpPr>
              <a:spLocks/>
            </p:cNvSpPr>
            <p:nvPr/>
          </p:nvSpPr>
          <p:spPr bwMode="auto">
            <a:xfrm rot="15200553" flipV="1">
              <a:off x="3144" y="1362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86" name="Arc 34"/>
            <p:cNvSpPr>
              <a:spLocks/>
            </p:cNvSpPr>
            <p:nvPr/>
          </p:nvSpPr>
          <p:spPr bwMode="auto">
            <a:xfrm rot="15200553" flipV="1">
              <a:off x="3408" y="1353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87" name="Arc 35"/>
            <p:cNvSpPr>
              <a:spLocks/>
            </p:cNvSpPr>
            <p:nvPr/>
          </p:nvSpPr>
          <p:spPr bwMode="auto">
            <a:xfrm rot="15200553" flipV="1">
              <a:off x="3682" y="1371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88" name="Arc 36"/>
            <p:cNvSpPr>
              <a:spLocks/>
            </p:cNvSpPr>
            <p:nvPr/>
          </p:nvSpPr>
          <p:spPr bwMode="auto">
            <a:xfrm rot="15200553" flipV="1">
              <a:off x="3956" y="1398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89" name="Arc 37"/>
            <p:cNvSpPr>
              <a:spLocks/>
            </p:cNvSpPr>
            <p:nvPr/>
          </p:nvSpPr>
          <p:spPr bwMode="auto">
            <a:xfrm rot="15200553" flipV="1">
              <a:off x="4221" y="1425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90" name="Line 38"/>
            <p:cNvSpPr>
              <a:spLocks noChangeShapeType="1"/>
            </p:cNvSpPr>
            <p:nvPr/>
          </p:nvSpPr>
          <p:spPr bwMode="auto">
            <a:xfrm>
              <a:off x="4389" y="1554"/>
              <a:ext cx="0" cy="1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92" name="Line 40"/>
            <p:cNvSpPr>
              <a:spLocks noChangeShapeType="1"/>
            </p:cNvSpPr>
            <p:nvPr/>
          </p:nvSpPr>
          <p:spPr bwMode="auto">
            <a:xfrm flipH="1">
              <a:off x="4032" y="1573"/>
              <a:ext cx="357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93" name="Line 41"/>
            <p:cNvSpPr>
              <a:spLocks noChangeShapeType="1"/>
            </p:cNvSpPr>
            <p:nvPr/>
          </p:nvSpPr>
          <p:spPr bwMode="auto">
            <a:xfrm flipH="1">
              <a:off x="4032" y="1509"/>
              <a:ext cx="128" cy="2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94" name="Line 42"/>
            <p:cNvSpPr>
              <a:spLocks noChangeShapeType="1"/>
            </p:cNvSpPr>
            <p:nvPr/>
          </p:nvSpPr>
          <p:spPr bwMode="auto">
            <a:xfrm flipH="1">
              <a:off x="3767" y="1545"/>
              <a:ext cx="357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95" name="Line 43"/>
            <p:cNvSpPr>
              <a:spLocks noChangeShapeType="1"/>
            </p:cNvSpPr>
            <p:nvPr/>
          </p:nvSpPr>
          <p:spPr bwMode="auto">
            <a:xfrm flipH="1">
              <a:off x="3456" y="1509"/>
              <a:ext cx="421" cy="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96" name="Line 44"/>
            <p:cNvSpPr>
              <a:spLocks noChangeShapeType="1"/>
            </p:cNvSpPr>
            <p:nvPr/>
          </p:nvSpPr>
          <p:spPr bwMode="auto">
            <a:xfrm flipH="1">
              <a:off x="3236" y="1490"/>
              <a:ext cx="357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97" name="Line 45"/>
            <p:cNvSpPr>
              <a:spLocks noChangeShapeType="1"/>
            </p:cNvSpPr>
            <p:nvPr/>
          </p:nvSpPr>
          <p:spPr bwMode="auto">
            <a:xfrm flipH="1">
              <a:off x="2963" y="1463"/>
              <a:ext cx="357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98" name="Line 46"/>
            <p:cNvSpPr>
              <a:spLocks noChangeShapeType="1"/>
            </p:cNvSpPr>
            <p:nvPr/>
          </p:nvSpPr>
          <p:spPr bwMode="auto">
            <a:xfrm flipH="1">
              <a:off x="2679" y="1481"/>
              <a:ext cx="357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99" name="Line 47"/>
            <p:cNvSpPr>
              <a:spLocks noChangeShapeType="1"/>
            </p:cNvSpPr>
            <p:nvPr/>
          </p:nvSpPr>
          <p:spPr bwMode="auto">
            <a:xfrm flipH="1">
              <a:off x="2449" y="1464"/>
              <a:ext cx="357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00" name="Line 48"/>
            <p:cNvSpPr>
              <a:spLocks noChangeShapeType="1"/>
            </p:cNvSpPr>
            <p:nvPr/>
          </p:nvSpPr>
          <p:spPr bwMode="auto">
            <a:xfrm flipH="1">
              <a:off x="3748" y="1500"/>
              <a:ext cx="128" cy="2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01" name="Line 49"/>
            <p:cNvSpPr>
              <a:spLocks noChangeShapeType="1"/>
            </p:cNvSpPr>
            <p:nvPr/>
          </p:nvSpPr>
          <p:spPr bwMode="auto">
            <a:xfrm flipH="1">
              <a:off x="3465" y="1482"/>
              <a:ext cx="128" cy="2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02" name="Line 50"/>
            <p:cNvSpPr>
              <a:spLocks noChangeShapeType="1"/>
            </p:cNvSpPr>
            <p:nvPr/>
          </p:nvSpPr>
          <p:spPr bwMode="auto">
            <a:xfrm flipH="1">
              <a:off x="3181" y="1473"/>
              <a:ext cx="128" cy="2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03" name="Line 51"/>
            <p:cNvSpPr>
              <a:spLocks noChangeShapeType="1"/>
            </p:cNvSpPr>
            <p:nvPr/>
          </p:nvSpPr>
          <p:spPr bwMode="auto">
            <a:xfrm flipH="1">
              <a:off x="2925" y="1473"/>
              <a:ext cx="128" cy="2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04" name="Line 52"/>
            <p:cNvSpPr>
              <a:spLocks noChangeShapeType="1"/>
            </p:cNvSpPr>
            <p:nvPr/>
          </p:nvSpPr>
          <p:spPr bwMode="auto">
            <a:xfrm flipH="1">
              <a:off x="2688" y="1437"/>
              <a:ext cx="128" cy="2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05" name="Line 53"/>
            <p:cNvSpPr>
              <a:spLocks noChangeShapeType="1"/>
            </p:cNvSpPr>
            <p:nvPr/>
          </p:nvSpPr>
          <p:spPr bwMode="auto">
            <a:xfrm>
              <a:off x="4051" y="1774"/>
              <a:ext cx="0" cy="1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06" name="Line 54"/>
            <p:cNvSpPr>
              <a:spLocks noChangeShapeType="1"/>
            </p:cNvSpPr>
            <p:nvPr/>
          </p:nvSpPr>
          <p:spPr bwMode="auto">
            <a:xfrm>
              <a:off x="3759" y="1783"/>
              <a:ext cx="0" cy="1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07" name="Line 55"/>
            <p:cNvSpPr>
              <a:spLocks noChangeShapeType="1"/>
            </p:cNvSpPr>
            <p:nvPr/>
          </p:nvSpPr>
          <p:spPr bwMode="auto">
            <a:xfrm>
              <a:off x="3484" y="1756"/>
              <a:ext cx="0" cy="1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08" name="Line 56"/>
            <p:cNvSpPr>
              <a:spLocks noChangeShapeType="1"/>
            </p:cNvSpPr>
            <p:nvPr/>
          </p:nvSpPr>
          <p:spPr bwMode="auto">
            <a:xfrm>
              <a:off x="3201" y="1710"/>
              <a:ext cx="0" cy="1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09" name="Line 57"/>
            <p:cNvSpPr>
              <a:spLocks noChangeShapeType="1"/>
            </p:cNvSpPr>
            <p:nvPr/>
          </p:nvSpPr>
          <p:spPr bwMode="auto">
            <a:xfrm>
              <a:off x="2945" y="1664"/>
              <a:ext cx="0" cy="1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10" name="Line 58"/>
            <p:cNvSpPr>
              <a:spLocks noChangeShapeType="1"/>
            </p:cNvSpPr>
            <p:nvPr/>
          </p:nvSpPr>
          <p:spPr bwMode="auto">
            <a:xfrm>
              <a:off x="2698" y="1701"/>
              <a:ext cx="0" cy="1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11" name="Line 59"/>
            <p:cNvSpPr>
              <a:spLocks noChangeShapeType="1"/>
            </p:cNvSpPr>
            <p:nvPr/>
          </p:nvSpPr>
          <p:spPr bwMode="auto">
            <a:xfrm>
              <a:off x="2451" y="1655"/>
              <a:ext cx="0" cy="1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13" name="Arc 61"/>
            <p:cNvSpPr>
              <a:spLocks/>
            </p:cNvSpPr>
            <p:nvPr/>
          </p:nvSpPr>
          <p:spPr bwMode="auto">
            <a:xfrm rot="15200553" flipH="1">
              <a:off x="3837" y="1664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5" name="Arc 63"/>
            <p:cNvSpPr>
              <a:spLocks/>
            </p:cNvSpPr>
            <p:nvPr/>
          </p:nvSpPr>
          <p:spPr bwMode="auto">
            <a:xfrm rot="15200553" flipH="1">
              <a:off x="3568" y="1628"/>
              <a:ext cx="110" cy="2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3707"/>
                <a:gd name="T2" fmla="*/ 17888 w 21600"/>
                <a:gd name="T3" fmla="*/ 33707 h 33707"/>
                <a:gd name="T4" fmla="*/ 0 w 21600"/>
                <a:gd name="T5" fmla="*/ 21600 h 33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370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915"/>
                    <a:pt x="20307" y="30132"/>
                    <a:pt x="17888" y="33707"/>
                  </a:cubicBezTo>
                </a:path>
                <a:path w="21600" h="3370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915"/>
                    <a:pt x="20307" y="30132"/>
                    <a:pt x="17888" y="3370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7" name="Arc 65"/>
            <p:cNvSpPr>
              <a:spLocks/>
            </p:cNvSpPr>
            <p:nvPr/>
          </p:nvSpPr>
          <p:spPr bwMode="auto">
            <a:xfrm rot="15200553" flipH="1">
              <a:off x="3278" y="1617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8" name="Arc 66"/>
            <p:cNvSpPr>
              <a:spLocks/>
            </p:cNvSpPr>
            <p:nvPr/>
          </p:nvSpPr>
          <p:spPr bwMode="auto">
            <a:xfrm rot="15200553" flipH="1">
              <a:off x="3014" y="1599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9" name="Arc 67"/>
            <p:cNvSpPr>
              <a:spLocks/>
            </p:cNvSpPr>
            <p:nvPr/>
          </p:nvSpPr>
          <p:spPr bwMode="auto">
            <a:xfrm rot="15200553" flipH="1">
              <a:off x="2777" y="1572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20" name="Arc 68"/>
            <p:cNvSpPr>
              <a:spLocks/>
            </p:cNvSpPr>
            <p:nvPr/>
          </p:nvSpPr>
          <p:spPr bwMode="auto">
            <a:xfrm rot="15200553" flipH="1">
              <a:off x="2512" y="1562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21" name="Line 69"/>
            <p:cNvSpPr>
              <a:spLocks noChangeShapeType="1"/>
            </p:cNvSpPr>
            <p:nvPr/>
          </p:nvSpPr>
          <p:spPr bwMode="auto">
            <a:xfrm flipH="1">
              <a:off x="4032" y="2936"/>
              <a:ext cx="357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24" name="Arc 72"/>
            <p:cNvSpPr>
              <a:spLocks/>
            </p:cNvSpPr>
            <p:nvPr/>
          </p:nvSpPr>
          <p:spPr bwMode="auto">
            <a:xfrm rot="15200553" flipH="1">
              <a:off x="3846" y="3036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25" name="Arc 73"/>
            <p:cNvSpPr>
              <a:spLocks/>
            </p:cNvSpPr>
            <p:nvPr/>
          </p:nvSpPr>
          <p:spPr bwMode="auto">
            <a:xfrm rot="15200553" flipH="1">
              <a:off x="3577" y="3017"/>
              <a:ext cx="110" cy="2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3707"/>
                <a:gd name="T2" fmla="*/ 17888 w 21600"/>
                <a:gd name="T3" fmla="*/ 33707 h 33707"/>
                <a:gd name="T4" fmla="*/ 0 w 21600"/>
                <a:gd name="T5" fmla="*/ 21600 h 33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370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915"/>
                    <a:pt x="20307" y="30132"/>
                    <a:pt x="17888" y="33707"/>
                  </a:cubicBezTo>
                </a:path>
                <a:path w="21600" h="3370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915"/>
                    <a:pt x="20307" y="30132"/>
                    <a:pt x="17888" y="3370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26" name="Arc 74"/>
            <p:cNvSpPr>
              <a:spLocks/>
            </p:cNvSpPr>
            <p:nvPr/>
          </p:nvSpPr>
          <p:spPr bwMode="auto">
            <a:xfrm rot="15200553" flipH="1">
              <a:off x="3296" y="2989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27" name="Arc 75"/>
            <p:cNvSpPr>
              <a:spLocks/>
            </p:cNvSpPr>
            <p:nvPr/>
          </p:nvSpPr>
          <p:spPr bwMode="auto">
            <a:xfrm rot="15200553" flipH="1">
              <a:off x="3005" y="2961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28" name="Arc 76"/>
            <p:cNvSpPr>
              <a:spLocks/>
            </p:cNvSpPr>
            <p:nvPr/>
          </p:nvSpPr>
          <p:spPr bwMode="auto">
            <a:xfrm rot="15200553" flipH="1">
              <a:off x="2778" y="2962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29" name="Arc 77"/>
            <p:cNvSpPr>
              <a:spLocks/>
            </p:cNvSpPr>
            <p:nvPr/>
          </p:nvSpPr>
          <p:spPr bwMode="auto">
            <a:xfrm rot="15200553" flipH="1">
              <a:off x="2522" y="2925"/>
              <a:ext cx="110" cy="22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650"/>
                <a:gd name="T2" fmla="*/ 19120 w 21600"/>
                <a:gd name="T3" fmla="*/ 31650 h 31650"/>
                <a:gd name="T4" fmla="*/ 0 w 21600"/>
                <a:gd name="T5" fmla="*/ 21600 h 3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</a:path>
                <a:path w="21600" h="316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101"/>
                    <a:pt x="20748" y="28550"/>
                    <a:pt x="19119" y="316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433" name="Freeform 81"/>
          <p:cNvSpPr>
            <a:spLocks/>
          </p:cNvSpPr>
          <p:nvPr/>
        </p:nvSpPr>
        <p:spPr bwMode="auto">
          <a:xfrm>
            <a:off x="6205537" y="2339865"/>
            <a:ext cx="3090862" cy="614363"/>
          </a:xfrm>
          <a:custGeom>
            <a:avLst/>
            <a:gdLst/>
            <a:ahLst/>
            <a:cxnLst>
              <a:cxn ang="0">
                <a:pos x="1610" y="355"/>
              </a:cxn>
              <a:cxn ang="0">
                <a:pos x="1874" y="187"/>
              </a:cxn>
              <a:cxn ang="0">
                <a:pos x="1947" y="137"/>
              </a:cxn>
              <a:cxn ang="0">
                <a:pos x="1883" y="91"/>
              </a:cxn>
              <a:cxn ang="0">
                <a:pos x="1810" y="82"/>
              </a:cxn>
              <a:cxn ang="0">
                <a:pos x="1719" y="109"/>
              </a:cxn>
              <a:cxn ang="0">
                <a:pos x="1636" y="64"/>
              </a:cxn>
              <a:cxn ang="0">
                <a:pos x="1581" y="64"/>
              </a:cxn>
              <a:cxn ang="0">
                <a:pos x="1508" y="64"/>
              </a:cxn>
              <a:cxn ang="0">
                <a:pos x="1453" y="100"/>
              </a:cxn>
              <a:cxn ang="0">
                <a:pos x="1353" y="36"/>
              </a:cxn>
              <a:cxn ang="0">
                <a:pos x="1280" y="27"/>
              </a:cxn>
              <a:cxn ang="0">
                <a:pos x="1216" y="45"/>
              </a:cxn>
              <a:cxn ang="0">
                <a:pos x="1143" y="64"/>
              </a:cxn>
              <a:cxn ang="0">
                <a:pos x="1079" y="36"/>
              </a:cxn>
              <a:cxn ang="0">
                <a:pos x="1033" y="0"/>
              </a:cxn>
              <a:cxn ang="0">
                <a:pos x="941" y="27"/>
              </a:cxn>
              <a:cxn ang="0">
                <a:pos x="850" y="64"/>
              </a:cxn>
              <a:cxn ang="0">
                <a:pos x="804" y="36"/>
              </a:cxn>
              <a:cxn ang="0">
                <a:pos x="667" y="27"/>
              </a:cxn>
              <a:cxn ang="0">
                <a:pos x="557" y="64"/>
              </a:cxn>
              <a:cxn ang="0">
                <a:pos x="493" y="18"/>
              </a:cxn>
              <a:cxn ang="0">
                <a:pos x="365" y="36"/>
              </a:cxn>
              <a:cxn ang="0">
                <a:pos x="0" y="256"/>
              </a:cxn>
              <a:cxn ang="0">
                <a:pos x="73" y="301"/>
              </a:cxn>
              <a:cxn ang="0">
                <a:pos x="155" y="292"/>
              </a:cxn>
              <a:cxn ang="0">
                <a:pos x="274" y="246"/>
              </a:cxn>
              <a:cxn ang="0">
                <a:pos x="306" y="291"/>
              </a:cxn>
              <a:cxn ang="0">
                <a:pos x="347" y="301"/>
              </a:cxn>
              <a:cxn ang="0">
                <a:pos x="402" y="291"/>
              </a:cxn>
              <a:cxn ang="0">
                <a:pos x="484" y="256"/>
              </a:cxn>
              <a:cxn ang="0">
                <a:pos x="539" y="283"/>
              </a:cxn>
              <a:cxn ang="0">
                <a:pos x="603" y="347"/>
              </a:cxn>
              <a:cxn ang="0">
                <a:pos x="666" y="323"/>
              </a:cxn>
              <a:cxn ang="0">
                <a:pos x="714" y="291"/>
              </a:cxn>
              <a:cxn ang="0">
                <a:pos x="804" y="283"/>
              </a:cxn>
              <a:cxn ang="0">
                <a:pos x="832" y="347"/>
              </a:cxn>
              <a:cxn ang="0">
                <a:pos x="890" y="339"/>
              </a:cxn>
              <a:cxn ang="0">
                <a:pos x="960" y="338"/>
              </a:cxn>
              <a:cxn ang="0">
                <a:pos x="1005" y="301"/>
              </a:cxn>
              <a:cxn ang="0">
                <a:pos x="1060" y="310"/>
              </a:cxn>
              <a:cxn ang="0">
                <a:pos x="1090" y="331"/>
              </a:cxn>
              <a:cxn ang="0">
                <a:pos x="1122" y="363"/>
              </a:cxn>
              <a:cxn ang="0">
                <a:pos x="1178" y="355"/>
              </a:cxn>
              <a:cxn ang="0">
                <a:pos x="1234" y="355"/>
              </a:cxn>
              <a:cxn ang="0">
                <a:pos x="1314" y="331"/>
              </a:cxn>
              <a:cxn ang="0">
                <a:pos x="1354" y="355"/>
              </a:cxn>
              <a:cxn ang="0">
                <a:pos x="1410" y="379"/>
              </a:cxn>
              <a:cxn ang="0">
                <a:pos x="1458" y="387"/>
              </a:cxn>
              <a:cxn ang="0">
                <a:pos x="1522" y="387"/>
              </a:cxn>
              <a:cxn ang="0">
                <a:pos x="1578" y="363"/>
              </a:cxn>
            </a:cxnLst>
            <a:rect l="0" t="0" r="r" b="b"/>
            <a:pathLst>
              <a:path w="1947" h="387">
                <a:moveTo>
                  <a:pt x="1610" y="355"/>
                </a:moveTo>
                <a:lnTo>
                  <a:pt x="1874" y="187"/>
                </a:lnTo>
                <a:lnTo>
                  <a:pt x="1947" y="137"/>
                </a:lnTo>
                <a:lnTo>
                  <a:pt x="1883" y="91"/>
                </a:lnTo>
                <a:lnTo>
                  <a:pt x="1810" y="82"/>
                </a:lnTo>
                <a:lnTo>
                  <a:pt x="1719" y="109"/>
                </a:lnTo>
                <a:lnTo>
                  <a:pt x="1636" y="64"/>
                </a:lnTo>
                <a:lnTo>
                  <a:pt x="1581" y="64"/>
                </a:lnTo>
                <a:lnTo>
                  <a:pt x="1508" y="64"/>
                </a:lnTo>
                <a:lnTo>
                  <a:pt x="1453" y="100"/>
                </a:lnTo>
                <a:lnTo>
                  <a:pt x="1353" y="36"/>
                </a:lnTo>
                <a:lnTo>
                  <a:pt x="1280" y="27"/>
                </a:lnTo>
                <a:lnTo>
                  <a:pt x="1216" y="45"/>
                </a:lnTo>
                <a:lnTo>
                  <a:pt x="1143" y="64"/>
                </a:lnTo>
                <a:lnTo>
                  <a:pt x="1079" y="36"/>
                </a:lnTo>
                <a:lnTo>
                  <a:pt x="1033" y="0"/>
                </a:lnTo>
                <a:lnTo>
                  <a:pt x="941" y="27"/>
                </a:lnTo>
                <a:lnTo>
                  <a:pt x="850" y="64"/>
                </a:lnTo>
                <a:lnTo>
                  <a:pt x="804" y="36"/>
                </a:lnTo>
                <a:lnTo>
                  <a:pt x="667" y="27"/>
                </a:lnTo>
                <a:lnTo>
                  <a:pt x="557" y="64"/>
                </a:lnTo>
                <a:lnTo>
                  <a:pt x="493" y="18"/>
                </a:lnTo>
                <a:lnTo>
                  <a:pt x="365" y="36"/>
                </a:lnTo>
                <a:lnTo>
                  <a:pt x="0" y="256"/>
                </a:lnTo>
                <a:lnTo>
                  <a:pt x="73" y="301"/>
                </a:lnTo>
                <a:lnTo>
                  <a:pt x="155" y="292"/>
                </a:lnTo>
                <a:lnTo>
                  <a:pt x="274" y="246"/>
                </a:lnTo>
                <a:lnTo>
                  <a:pt x="306" y="291"/>
                </a:lnTo>
                <a:lnTo>
                  <a:pt x="347" y="301"/>
                </a:lnTo>
                <a:lnTo>
                  <a:pt x="402" y="291"/>
                </a:lnTo>
                <a:lnTo>
                  <a:pt x="484" y="256"/>
                </a:lnTo>
                <a:lnTo>
                  <a:pt x="539" y="283"/>
                </a:lnTo>
                <a:lnTo>
                  <a:pt x="603" y="347"/>
                </a:lnTo>
                <a:lnTo>
                  <a:pt x="666" y="323"/>
                </a:lnTo>
                <a:lnTo>
                  <a:pt x="714" y="291"/>
                </a:lnTo>
                <a:lnTo>
                  <a:pt x="804" y="283"/>
                </a:lnTo>
                <a:lnTo>
                  <a:pt x="832" y="347"/>
                </a:lnTo>
                <a:lnTo>
                  <a:pt x="890" y="339"/>
                </a:lnTo>
                <a:lnTo>
                  <a:pt x="960" y="338"/>
                </a:lnTo>
                <a:lnTo>
                  <a:pt x="1005" y="301"/>
                </a:lnTo>
                <a:lnTo>
                  <a:pt x="1060" y="310"/>
                </a:lnTo>
                <a:lnTo>
                  <a:pt x="1090" y="331"/>
                </a:lnTo>
                <a:lnTo>
                  <a:pt x="1122" y="363"/>
                </a:lnTo>
                <a:lnTo>
                  <a:pt x="1178" y="355"/>
                </a:lnTo>
                <a:lnTo>
                  <a:pt x="1234" y="355"/>
                </a:lnTo>
                <a:lnTo>
                  <a:pt x="1314" y="331"/>
                </a:lnTo>
                <a:lnTo>
                  <a:pt x="1354" y="355"/>
                </a:lnTo>
                <a:lnTo>
                  <a:pt x="1410" y="379"/>
                </a:lnTo>
                <a:lnTo>
                  <a:pt x="1458" y="387"/>
                </a:lnTo>
                <a:lnTo>
                  <a:pt x="1522" y="387"/>
                </a:lnTo>
                <a:lnTo>
                  <a:pt x="1578" y="363"/>
                </a:lnTo>
              </a:path>
            </a:pathLst>
          </a:custGeom>
          <a:solidFill>
            <a:srgbClr val="CC66FF">
              <a:alpha val="58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0434" name="Line 82"/>
          <p:cNvSpPr>
            <a:spLocks noChangeShapeType="1"/>
          </p:cNvSpPr>
          <p:nvPr/>
        </p:nvSpPr>
        <p:spPr bwMode="auto">
          <a:xfrm>
            <a:off x="6916738" y="2117725"/>
            <a:ext cx="25781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435" name="Line 83"/>
          <p:cNvSpPr>
            <a:spLocks noChangeShapeType="1"/>
          </p:cNvSpPr>
          <p:nvPr/>
        </p:nvSpPr>
        <p:spPr bwMode="auto">
          <a:xfrm flipH="1">
            <a:off x="6115050" y="2357438"/>
            <a:ext cx="5207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442" name="Text Box 90"/>
          <p:cNvSpPr txBox="1">
            <a:spLocks noChangeArrowheads="1"/>
          </p:cNvSpPr>
          <p:nvPr/>
        </p:nvSpPr>
        <p:spPr bwMode="auto">
          <a:xfrm>
            <a:off x="6040438" y="1857375"/>
            <a:ext cx="31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r</a:t>
            </a:r>
          </a:p>
        </p:txBody>
      </p:sp>
      <p:sp>
        <p:nvSpPr>
          <p:cNvPr id="100445" name="Text Box 93"/>
          <p:cNvSpPr txBox="1">
            <a:spLocks noChangeArrowheads="1"/>
          </p:cNvSpPr>
          <p:nvPr/>
        </p:nvSpPr>
        <p:spPr bwMode="auto">
          <a:xfrm>
            <a:off x="2156372" y="5851634"/>
            <a:ext cx="459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3. </a:t>
            </a:r>
            <a:r>
              <a:rPr lang="en-US" dirty="0" err="1"/>
              <a:t>Susun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prisma</a:t>
            </a:r>
            <a:r>
              <a:rPr lang="en-US" dirty="0"/>
              <a:t> 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296511" y="473746"/>
            <a:ext cx="7835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2. </a:t>
            </a:r>
            <a:r>
              <a:rPr lang="en-US" dirty="0" err="1"/>
              <a:t>Potonglah</a:t>
            </a:r>
            <a:r>
              <a:rPr lang="en-US" dirty="0"/>
              <a:t>  </a:t>
            </a:r>
            <a:r>
              <a:rPr lang="en-US" dirty="0" err="1"/>
              <a:t>tabung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12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berikut</a:t>
            </a:r>
            <a:endParaRPr lang="en-US" dirty="0"/>
          </a:p>
        </p:txBody>
      </p:sp>
      <p:sp>
        <p:nvSpPr>
          <p:cNvPr id="74" name="Right Arrow 73">
            <a:hlinkClick r:id="rId3" action="ppaction://hlinksldjump"/>
          </p:cNvPr>
          <p:cNvSpPr/>
          <p:nvPr/>
        </p:nvSpPr>
        <p:spPr bwMode="auto">
          <a:xfrm>
            <a:off x="9627477" y="6132788"/>
            <a:ext cx="725212" cy="4729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latin typeface="Arial" charset="0"/>
              </a:rPr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0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0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0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0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0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0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0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0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0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0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0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0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0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0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0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0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0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0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03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0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00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0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0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00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00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0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0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0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0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00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0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0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0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7" dur="2000"/>
                                        <p:tgtEl>
                                          <p:spTgt spid="100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0" dur="2000"/>
                                        <p:tgtEl>
                                          <p:spTgt spid="10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3" dur="2000"/>
                                        <p:tgtEl>
                                          <p:spTgt spid="10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00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00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00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00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00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0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6" dur="2000"/>
                                        <p:tgtEl>
                                          <p:spTgt spid="100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800" decel="100000"/>
                                        <p:tgtEl>
                                          <p:spTgt spid="100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800" decel="100000" fill="hold"/>
                                        <p:tgtEl>
                                          <p:spTgt spid="100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800" decel="100000" fill="hold"/>
                                        <p:tgtEl>
                                          <p:spTgt spid="100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800" decel="100000" fill="hold"/>
                                        <p:tgtEl>
                                          <p:spTgt spid="100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nimBg="1"/>
      <p:bldP spid="100358" grpId="0" animBg="1"/>
      <p:bldP spid="100359" grpId="0" animBg="1"/>
      <p:bldP spid="100363" grpId="0" animBg="1"/>
      <p:bldP spid="100368" grpId="0" animBg="1"/>
      <p:bldP spid="100369" grpId="0" animBg="1"/>
      <p:bldP spid="100370" grpId="0" animBg="1"/>
      <p:bldP spid="100371" grpId="0" animBg="1"/>
      <p:bldP spid="100372" grpId="0" animBg="1"/>
      <p:bldP spid="100373" grpId="0" animBg="1"/>
      <p:bldP spid="100374" grpId="0" animBg="1"/>
      <p:bldP spid="100375" grpId="0" animBg="1"/>
      <p:bldP spid="100376" grpId="0" animBg="1"/>
      <p:bldP spid="100377" grpId="0" animBg="1"/>
      <p:bldP spid="100436" grpId="0" animBg="1"/>
      <p:bldP spid="100437" grpId="0" animBg="1"/>
      <p:bldP spid="100437" grpId="1" animBg="1"/>
      <p:bldP spid="100438" grpId="0"/>
      <p:bldP spid="100440" grpId="0"/>
      <p:bldP spid="100440" grpId="1"/>
      <p:bldP spid="100441" grpId="0"/>
      <p:bldP spid="100433" grpId="0" animBg="1"/>
      <p:bldP spid="100434" grpId="0" animBg="1"/>
      <p:bldP spid="100435" grpId="0" animBg="1"/>
      <p:bldP spid="100442" grpId="0"/>
      <p:bldP spid="100445" grpId="0"/>
      <p:bldP spid="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auto">
          <a:xfrm>
            <a:off x="2990194" y="394138"/>
            <a:ext cx="5265683" cy="835572"/>
          </a:xfrm>
          <a:prstGeom prst="round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44262" y="520262"/>
            <a:ext cx="8087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63614" y="551794"/>
            <a:ext cx="484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BANGUN RUANG SISI LENGKUNG</a:t>
            </a:r>
          </a:p>
        </p:txBody>
      </p:sp>
      <p:sp>
        <p:nvSpPr>
          <p:cNvPr id="23" name="Snip Single Corner Rectangle 22"/>
          <p:cNvSpPr/>
          <p:nvPr/>
        </p:nvSpPr>
        <p:spPr bwMode="auto">
          <a:xfrm>
            <a:off x="2312276" y="2144111"/>
            <a:ext cx="7425558" cy="945931"/>
          </a:xfrm>
          <a:prstGeom prst="snip1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Untuk mempelajari materi bangun ruang sisi lengkung,</a:t>
            </a:r>
            <a:r>
              <a:rPr lang="en-US" sz="2000" b="1" dirty="0">
                <a:solidFill>
                  <a:srgbClr val="FFC000"/>
                </a:solidFill>
                <a:latin typeface="Arial" charset="0"/>
              </a:rPr>
              <a:t> 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power point ini dibagi menjadi 4 bagian ya</a:t>
            </a:r>
            <a:r>
              <a:rPr lang="en-US" sz="2000" b="1" dirty="0" err="1">
                <a:solidFill>
                  <a:srgbClr val="FFC000"/>
                </a:solidFill>
                <a:latin typeface="Arial" charset="0"/>
              </a:rPr>
              <a:t>i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tu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023945" y="3689132"/>
            <a:ext cx="1876096" cy="725214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pendahuluan</a:t>
            </a:r>
            <a:endParaRPr lang="en-US" sz="2000" b="1" dirty="0"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rot="5400000">
            <a:off x="5631713" y="3397469"/>
            <a:ext cx="550999" cy="79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859517" y="4445875"/>
            <a:ext cx="662152" cy="4887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rot="10800000" flipV="1">
            <a:off x="5197369" y="4461641"/>
            <a:ext cx="599086" cy="4887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ound Same Side Corner Rectangle 30">
            <a:hlinkClick r:id="rId2" action="ppaction://hlinksldjump"/>
          </p:cNvPr>
          <p:cNvSpPr/>
          <p:nvPr/>
        </p:nvSpPr>
        <p:spPr bwMode="auto">
          <a:xfrm>
            <a:off x="3037488" y="5013434"/>
            <a:ext cx="2853559" cy="551793"/>
          </a:xfrm>
          <a:prstGeom prst="round2SameRect">
            <a:avLst/>
          </a:prstGeom>
          <a:solidFill>
            <a:srgbClr val="FDF6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SK, KD, </a:t>
            </a:r>
            <a:r>
              <a:rPr lang="en-US" sz="2000" b="1" dirty="0" err="1">
                <a:latin typeface="Arial" charset="0"/>
              </a:rPr>
              <a:t>Indikator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33" name="Round Same Side Corner Rectangle 32">
            <a:hlinkClick r:id="rId3" action="ppaction://hlinksldjump"/>
          </p:cNvPr>
          <p:cNvSpPr/>
          <p:nvPr/>
        </p:nvSpPr>
        <p:spPr bwMode="auto">
          <a:xfrm>
            <a:off x="5964616" y="4992430"/>
            <a:ext cx="2874585" cy="551793"/>
          </a:xfrm>
          <a:prstGeom prst="round2SameRect">
            <a:avLst/>
          </a:prstGeom>
          <a:solidFill>
            <a:srgbClr val="FF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Apersepsi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 bwMode="auto">
          <a:xfrm>
            <a:off x="9390993" y="6038193"/>
            <a:ext cx="851338" cy="551794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Menu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3163615" y="346842"/>
            <a:ext cx="6952593" cy="961696"/>
          </a:xfrm>
          <a:prstGeom prst="roundRect">
            <a:avLst/>
          </a:prstGeom>
          <a:solidFill>
            <a:srgbClr val="BFFE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00B050"/>
                </a:solidFill>
              </a:rPr>
              <a:t>Setelah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mengikuti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kegiatan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tadi</a:t>
            </a:r>
            <a:r>
              <a:rPr lang="en-US" dirty="0">
                <a:solidFill>
                  <a:srgbClr val="00B050"/>
                </a:solidFill>
              </a:rPr>
              <a:t>, </a:t>
            </a:r>
            <a:r>
              <a:rPr lang="en-US" dirty="0" err="1">
                <a:solidFill>
                  <a:srgbClr val="00B050"/>
                </a:solidFill>
              </a:rPr>
              <a:t>apa</a:t>
            </a:r>
            <a:r>
              <a:rPr lang="en-US" dirty="0">
                <a:solidFill>
                  <a:srgbClr val="00B050"/>
                </a:solidFill>
              </a:rPr>
              <a:t> yang </a:t>
            </a:r>
            <a:r>
              <a:rPr lang="en-US" dirty="0" err="1">
                <a:solidFill>
                  <a:srgbClr val="00B050"/>
                </a:solidFill>
              </a:rPr>
              <a:t>dapat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siswa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sekalian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simpulkan</a:t>
            </a:r>
            <a:r>
              <a:rPr lang="en-US" dirty="0">
                <a:solidFill>
                  <a:srgbClr val="00B050"/>
                </a:solidFill>
              </a:rPr>
              <a:t>?</a:t>
            </a:r>
          </a:p>
        </p:txBody>
      </p:sp>
      <p:sp>
        <p:nvSpPr>
          <p:cNvPr id="3" name="Round Diagonal Corner Rectangle 2"/>
          <p:cNvSpPr/>
          <p:nvPr/>
        </p:nvSpPr>
        <p:spPr bwMode="auto">
          <a:xfrm>
            <a:off x="4487917" y="1608084"/>
            <a:ext cx="5517932" cy="2948151"/>
          </a:xfrm>
          <a:prstGeom prst="round2DiagRect">
            <a:avLst/>
          </a:prstGeom>
          <a:solidFill>
            <a:srgbClr val="EEFE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Setelah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tabung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dipotong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disusun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kita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memperoleh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sebuah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bangun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ruang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baru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yaitu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prisma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t </a:t>
            </a:r>
            <a:r>
              <a:rPr lang="en-US" dirty="0" err="1">
                <a:solidFill>
                  <a:srgbClr val="FF0000"/>
                </a:solidFill>
              </a:rPr>
              <a:t>prisma</a:t>
            </a:r>
            <a:r>
              <a:rPr lang="en-US" dirty="0">
                <a:solidFill>
                  <a:srgbClr val="FF0000"/>
                </a:solidFill>
              </a:rPr>
              <a:t> = t </a:t>
            </a:r>
            <a:r>
              <a:rPr lang="en-US" dirty="0" err="1">
                <a:solidFill>
                  <a:srgbClr val="FF0000"/>
                </a:solidFill>
              </a:rPr>
              <a:t>tabung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dimana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dirty="0" err="1">
                <a:solidFill>
                  <a:srgbClr val="FF0000"/>
                </a:solidFill>
              </a:rPr>
              <a:t>Lebar</a:t>
            </a:r>
            <a:r>
              <a:rPr lang="en-US" dirty="0">
                <a:solidFill>
                  <a:srgbClr val="FF0000"/>
                </a:solidFill>
              </a:rPr>
              <a:t> alas </a:t>
            </a:r>
            <a:r>
              <a:rPr lang="en-US" dirty="0" err="1">
                <a:solidFill>
                  <a:srgbClr val="FF0000"/>
                </a:solidFill>
              </a:rPr>
              <a:t>prisma</a:t>
            </a:r>
            <a:r>
              <a:rPr lang="en-US" dirty="0">
                <a:solidFill>
                  <a:srgbClr val="FF0000"/>
                </a:solidFill>
              </a:rPr>
              <a:t> = r </a:t>
            </a:r>
            <a:r>
              <a:rPr lang="en-US" dirty="0" err="1">
                <a:solidFill>
                  <a:srgbClr val="FF0000"/>
                </a:solidFill>
              </a:rPr>
              <a:t>tutup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tabung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dirty="0" err="1">
                <a:solidFill>
                  <a:srgbClr val="FF0000"/>
                </a:solidFill>
              </a:rPr>
              <a:t>Panjang</a:t>
            </a:r>
            <a:r>
              <a:rPr lang="en-US" dirty="0">
                <a:solidFill>
                  <a:srgbClr val="FF0000"/>
                </a:solidFill>
              </a:rPr>
              <a:t> alas </a:t>
            </a:r>
            <a:r>
              <a:rPr lang="en-US" dirty="0" err="1">
                <a:solidFill>
                  <a:srgbClr val="FF0000"/>
                </a:solidFill>
              </a:rPr>
              <a:t>prisma</a:t>
            </a:r>
            <a:r>
              <a:rPr lang="en-US" dirty="0">
                <a:solidFill>
                  <a:srgbClr val="FF0000"/>
                </a:solidFill>
              </a:rPr>
              <a:t> = ½ </a:t>
            </a:r>
            <a:r>
              <a:rPr lang="en-US" dirty="0" err="1">
                <a:solidFill>
                  <a:srgbClr val="FF0000"/>
                </a:solidFill>
              </a:rPr>
              <a:t>keliling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tabung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dirty="0" err="1">
                <a:solidFill>
                  <a:srgbClr val="002060"/>
                </a:solidFill>
              </a:rPr>
              <a:t>Coba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siswa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sekalian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sebutkan</a:t>
            </a:r>
            <a:r>
              <a:rPr lang="en-US" dirty="0">
                <a:solidFill>
                  <a:srgbClr val="002060"/>
                </a:solidFill>
              </a:rPr>
              <a:t> volume </a:t>
            </a:r>
            <a:r>
              <a:rPr lang="en-US" dirty="0" err="1">
                <a:solidFill>
                  <a:srgbClr val="002060"/>
                </a:solidFill>
              </a:rPr>
              <a:t>prisma</a:t>
            </a:r>
            <a:r>
              <a:rPr lang="en-US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2075793" y="4840015"/>
            <a:ext cx="7882759" cy="819807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err="1">
                <a:solidFill>
                  <a:srgbClr val="FFC000"/>
                </a:solidFill>
              </a:rPr>
              <a:t>Benar</a:t>
            </a:r>
            <a:r>
              <a:rPr lang="en-US" dirty="0">
                <a:solidFill>
                  <a:srgbClr val="FFC000"/>
                </a:solidFill>
              </a:rPr>
              <a:t>…., volume </a:t>
            </a:r>
            <a:r>
              <a:rPr lang="en-US" dirty="0" err="1">
                <a:solidFill>
                  <a:srgbClr val="FFC000"/>
                </a:solidFill>
              </a:rPr>
              <a:t>Prisma</a:t>
            </a:r>
            <a:r>
              <a:rPr lang="en-US" dirty="0">
                <a:solidFill>
                  <a:srgbClr val="FFC000"/>
                </a:solidFill>
              </a:rPr>
              <a:t> = </a:t>
            </a:r>
            <a:r>
              <a:rPr lang="en-US" dirty="0" err="1">
                <a:solidFill>
                  <a:srgbClr val="FFC000"/>
                </a:solidFill>
              </a:rPr>
              <a:t>Luas</a:t>
            </a:r>
            <a:r>
              <a:rPr lang="en-US" dirty="0">
                <a:solidFill>
                  <a:srgbClr val="FFC000"/>
                </a:solidFill>
              </a:rPr>
              <a:t> Alas x </a:t>
            </a:r>
            <a:r>
              <a:rPr lang="en-US" dirty="0" err="1">
                <a:solidFill>
                  <a:srgbClr val="FFC000"/>
                </a:solidFill>
              </a:rPr>
              <a:t>Tinggi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 bwMode="auto">
          <a:xfrm>
            <a:off x="9627477" y="6132788"/>
            <a:ext cx="725212" cy="4729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latin typeface="Arial" charset="0"/>
              </a:rPr>
              <a:t>Next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909873" y="1557830"/>
            <a:ext cx="2325796" cy="3108815"/>
            <a:chOff x="4516438" y="1857375"/>
            <a:chExt cx="3454400" cy="3319519"/>
          </a:xfrm>
        </p:grpSpPr>
        <p:grpSp>
          <p:nvGrpSpPr>
            <p:cNvPr id="8" name="Group 78"/>
            <p:cNvGrpSpPr>
              <a:grpSpLocks/>
            </p:cNvGrpSpPr>
            <p:nvPr/>
          </p:nvGrpSpPr>
          <p:grpSpPr bwMode="auto">
            <a:xfrm>
              <a:off x="4672007" y="2330476"/>
              <a:ext cx="3081331" cy="2846418"/>
              <a:chOff x="2449" y="1413"/>
              <a:chExt cx="1941" cy="1793"/>
            </a:xfrm>
          </p:grpSpPr>
          <p:sp>
            <p:nvSpPr>
              <p:cNvPr id="13" name="Arc 32"/>
              <p:cNvSpPr>
                <a:spLocks/>
              </p:cNvSpPr>
              <p:nvPr/>
            </p:nvSpPr>
            <p:spPr bwMode="auto">
              <a:xfrm rot="15200553" flipV="1">
                <a:off x="2880" y="1363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33"/>
              <p:cNvSpPr>
                <a:spLocks/>
              </p:cNvSpPr>
              <p:nvPr/>
            </p:nvSpPr>
            <p:spPr bwMode="auto">
              <a:xfrm rot="15200553" flipV="1">
                <a:off x="3144" y="1362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Arc 34"/>
              <p:cNvSpPr>
                <a:spLocks/>
              </p:cNvSpPr>
              <p:nvPr/>
            </p:nvSpPr>
            <p:spPr bwMode="auto">
              <a:xfrm rot="15200553" flipV="1">
                <a:off x="3408" y="1353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Arc 35"/>
              <p:cNvSpPr>
                <a:spLocks/>
              </p:cNvSpPr>
              <p:nvPr/>
            </p:nvSpPr>
            <p:spPr bwMode="auto">
              <a:xfrm rot="15200553" flipV="1">
                <a:off x="3682" y="1371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Arc 36"/>
              <p:cNvSpPr>
                <a:spLocks/>
              </p:cNvSpPr>
              <p:nvPr/>
            </p:nvSpPr>
            <p:spPr bwMode="auto">
              <a:xfrm rot="15200553" flipV="1">
                <a:off x="3956" y="1398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Arc 37"/>
              <p:cNvSpPr>
                <a:spLocks/>
              </p:cNvSpPr>
              <p:nvPr/>
            </p:nvSpPr>
            <p:spPr bwMode="auto">
              <a:xfrm rot="15200553" flipV="1">
                <a:off x="4221" y="1425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38"/>
              <p:cNvSpPr>
                <a:spLocks noChangeShapeType="1"/>
              </p:cNvSpPr>
              <p:nvPr/>
            </p:nvSpPr>
            <p:spPr bwMode="auto">
              <a:xfrm>
                <a:off x="4389" y="1554"/>
                <a:ext cx="0" cy="13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40"/>
              <p:cNvSpPr>
                <a:spLocks noChangeShapeType="1"/>
              </p:cNvSpPr>
              <p:nvPr/>
            </p:nvSpPr>
            <p:spPr bwMode="auto">
              <a:xfrm flipH="1">
                <a:off x="4032" y="1573"/>
                <a:ext cx="357" cy="2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41"/>
              <p:cNvSpPr>
                <a:spLocks noChangeShapeType="1"/>
              </p:cNvSpPr>
              <p:nvPr/>
            </p:nvSpPr>
            <p:spPr bwMode="auto">
              <a:xfrm flipH="1">
                <a:off x="4032" y="1509"/>
                <a:ext cx="128" cy="2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42"/>
              <p:cNvSpPr>
                <a:spLocks noChangeShapeType="1"/>
              </p:cNvSpPr>
              <p:nvPr/>
            </p:nvSpPr>
            <p:spPr bwMode="auto">
              <a:xfrm flipH="1">
                <a:off x="3767" y="1545"/>
                <a:ext cx="357" cy="2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43"/>
              <p:cNvSpPr>
                <a:spLocks noChangeShapeType="1"/>
              </p:cNvSpPr>
              <p:nvPr/>
            </p:nvSpPr>
            <p:spPr bwMode="auto">
              <a:xfrm flipH="1">
                <a:off x="3456" y="1509"/>
                <a:ext cx="421" cy="2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44"/>
              <p:cNvSpPr>
                <a:spLocks noChangeShapeType="1"/>
              </p:cNvSpPr>
              <p:nvPr/>
            </p:nvSpPr>
            <p:spPr bwMode="auto">
              <a:xfrm flipH="1">
                <a:off x="3236" y="1490"/>
                <a:ext cx="357" cy="2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45"/>
              <p:cNvSpPr>
                <a:spLocks noChangeShapeType="1"/>
              </p:cNvSpPr>
              <p:nvPr/>
            </p:nvSpPr>
            <p:spPr bwMode="auto">
              <a:xfrm flipH="1">
                <a:off x="2963" y="1463"/>
                <a:ext cx="357" cy="2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46"/>
              <p:cNvSpPr>
                <a:spLocks noChangeShapeType="1"/>
              </p:cNvSpPr>
              <p:nvPr/>
            </p:nvSpPr>
            <p:spPr bwMode="auto">
              <a:xfrm flipH="1">
                <a:off x="2679" y="1481"/>
                <a:ext cx="357" cy="2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47"/>
              <p:cNvSpPr>
                <a:spLocks noChangeShapeType="1"/>
              </p:cNvSpPr>
              <p:nvPr/>
            </p:nvSpPr>
            <p:spPr bwMode="auto">
              <a:xfrm flipH="1">
                <a:off x="2449" y="1464"/>
                <a:ext cx="357" cy="2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48"/>
              <p:cNvSpPr>
                <a:spLocks noChangeShapeType="1"/>
              </p:cNvSpPr>
              <p:nvPr/>
            </p:nvSpPr>
            <p:spPr bwMode="auto">
              <a:xfrm flipH="1">
                <a:off x="3748" y="1500"/>
                <a:ext cx="128" cy="2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49"/>
              <p:cNvSpPr>
                <a:spLocks noChangeShapeType="1"/>
              </p:cNvSpPr>
              <p:nvPr/>
            </p:nvSpPr>
            <p:spPr bwMode="auto">
              <a:xfrm flipH="1">
                <a:off x="3465" y="1482"/>
                <a:ext cx="128" cy="2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50"/>
              <p:cNvSpPr>
                <a:spLocks noChangeShapeType="1"/>
              </p:cNvSpPr>
              <p:nvPr/>
            </p:nvSpPr>
            <p:spPr bwMode="auto">
              <a:xfrm flipH="1">
                <a:off x="3181" y="1473"/>
                <a:ext cx="128" cy="2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51"/>
              <p:cNvSpPr>
                <a:spLocks noChangeShapeType="1"/>
              </p:cNvSpPr>
              <p:nvPr/>
            </p:nvSpPr>
            <p:spPr bwMode="auto">
              <a:xfrm flipH="1">
                <a:off x="2925" y="1473"/>
                <a:ext cx="128" cy="2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52"/>
              <p:cNvSpPr>
                <a:spLocks noChangeShapeType="1"/>
              </p:cNvSpPr>
              <p:nvPr/>
            </p:nvSpPr>
            <p:spPr bwMode="auto">
              <a:xfrm flipH="1">
                <a:off x="2688" y="1437"/>
                <a:ext cx="128" cy="2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53"/>
              <p:cNvSpPr>
                <a:spLocks noChangeShapeType="1"/>
              </p:cNvSpPr>
              <p:nvPr/>
            </p:nvSpPr>
            <p:spPr bwMode="auto">
              <a:xfrm>
                <a:off x="4051" y="1774"/>
                <a:ext cx="0" cy="13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54"/>
              <p:cNvSpPr>
                <a:spLocks noChangeShapeType="1"/>
              </p:cNvSpPr>
              <p:nvPr/>
            </p:nvSpPr>
            <p:spPr bwMode="auto">
              <a:xfrm>
                <a:off x="3759" y="1783"/>
                <a:ext cx="0" cy="13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55"/>
              <p:cNvSpPr>
                <a:spLocks noChangeShapeType="1"/>
              </p:cNvSpPr>
              <p:nvPr/>
            </p:nvSpPr>
            <p:spPr bwMode="auto">
              <a:xfrm>
                <a:off x="3484" y="1756"/>
                <a:ext cx="0" cy="13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56"/>
              <p:cNvSpPr>
                <a:spLocks noChangeShapeType="1"/>
              </p:cNvSpPr>
              <p:nvPr/>
            </p:nvSpPr>
            <p:spPr bwMode="auto">
              <a:xfrm>
                <a:off x="3201" y="1710"/>
                <a:ext cx="0" cy="13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57"/>
              <p:cNvSpPr>
                <a:spLocks noChangeShapeType="1"/>
              </p:cNvSpPr>
              <p:nvPr/>
            </p:nvSpPr>
            <p:spPr bwMode="auto">
              <a:xfrm>
                <a:off x="2945" y="1664"/>
                <a:ext cx="0" cy="13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58"/>
              <p:cNvSpPr>
                <a:spLocks noChangeShapeType="1"/>
              </p:cNvSpPr>
              <p:nvPr/>
            </p:nvSpPr>
            <p:spPr bwMode="auto">
              <a:xfrm>
                <a:off x="2698" y="1701"/>
                <a:ext cx="0" cy="13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59"/>
              <p:cNvSpPr>
                <a:spLocks noChangeShapeType="1"/>
              </p:cNvSpPr>
              <p:nvPr/>
            </p:nvSpPr>
            <p:spPr bwMode="auto">
              <a:xfrm>
                <a:off x="2451" y="1655"/>
                <a:ext cx="0" cy="13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Arc 61"/>
              <p:cNvSpPr>
                <a:spLocks/>
              </p:cNvSpPr>
              <p:nvPr/>
            </p:nvSpPr>
            <p:spPr bwMode="auto">
              <a:xfrm rot="15200553" flipH="1">
                <a:off x="3837" y="1664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Arc 63"/>
              <p:cNvSpPr>
                <a:spLocks/>
              </p:cNvSpPr>
              <p:nvPr/>
            </p:nvSpPr>
            <p:spPr bwMode="auto">
              <a:xfrm rot="15200553" flipH="1">
                <a:off x="3568" y="1628"/>
                <a:ext cx="110" cy="24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3707"/>
                  <a:gd name="T2" fmla="*/ 17888 w 21600"/>
                  <a:gd name="T3" fmla="*/ 33707 h 33707"/>
                  <a:gd name="T4" fmla="*/ 0 w 21600"/>
                  <a:gd name="T5" fmla="*/ 21600 h 33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3707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915"/>
                      <a:pt x="20307" y="30132"/>
                      <a:pt x="17888" y="33707"/>
                    </a:cubicBezTo>
                  </a:path>
                  <a:path w="21600" h="33707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915"/>
                      <a:pt x="20307" y="30132"/>
                      <a:pt x="17888" y="3370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Arc 65"/>
              <p:cNvSpPr>
                <a:spLocks/>
              </p:cNvSpPr>
              <p:nvPr/>
            </p:nvSpPr>
            <p:spPr bwMode="auto">
              <a:xfrm rot="15200553" flipH="1">
                <a:off x="3278" y="1617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Arc 66"/>
              <p:cNvSpPr>
                <a:spLocks/>
              </p:cNvSpPr>
              <p:nvPr/>
            </p:nvSpPr>
            <p:spPr bwMode="auto">
              <a:xfrm rot="15200553" flipH="1">
                <a:off x="3014" y="1599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Arc 67"/>
              <p:cNvSpPr>
                <a:spLocks/>
              </p:cNvSpPr>
              <p:nvPr/>
            </p:nvSpPr>
            <p:spPr bwMode="auto">
              <a:xfrm rot="15200553" flipH="1">
                <a:off x="2777" y="1572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Arc 68"/>
              <p:cNvSpPr>
                <a:spLocks/>
              </p:cNvSpPr>
              <p:nvPr/>
            </p:nvSpPr>
            <p:spPr bwMode="auto">
              <a:xfrm rot="15200553" flipH="1">
                <a:off x="2512" y="1562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69"/>
              <p:cNvSpPr>
                <a:spLocks noChangeShapeType="1"/>
              </p:cNvSpPr>
              <p:nvPr/>
            </p:nvSpPr>
            <p:spPr bwMode="auto">
              <a:xfrm flipH="1">
                <a:off x="4032" y="2936"/>
                <a:ext cx="357" cy="2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Arc 72"/>
              <p:cNvSpPr>
                <a:spLocks/>
              </p:cNvSpPr>
              <p:nvPr/>
            </p:nvSpPr>
            <p:spPr bwMode="auto">
              <a:xfrm rot="15200553" flipH="1">
                <a:off x="3846" y="3036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Arc 73"/>
              <p:cNvSpPr>
                <a:spLocks/>
              </p:cNvSpPr>
              <p:nvPr/>
            </p:nvSpPr>
            <p:spPr bwMode="auto">
              <a:xfrm rot="15200553" flipH="1">
                <a:off x="3577" y="3017"/>
                <a:ext cx="110" cy="24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3707"/>
                  <a:gd name="T2" fmla="*/ 17888 w 21600"/>
                  <a:gd name="T3" fmla="*/ 33707 h 33707"/>
                  <a:gd name="T4" fmla="*/ 0 w 21600"/>
                  <a:gd name="T5" fmla="*/ 21600 h 33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3707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915"/>
                      <a:pt x="20307" y="30132"/>
                      <a:pt x="17888" y="33707"/>
                    </a:cubicBezTo>
                  </a:path>
                  <a:path w="21600" h="33707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915"/>
                      <a:pt x="20307" y="30132"/>
                      <a:pt x="17888" y="3370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Arc 74"/>
              <p:cNvSpPr>
                <a:spLocks/>
              </p:cNvSpPr>
              <p:nvPr/>
            </p:nvSpPr>
            <p:spPr bwMode="auto">
              <a:xfrm rot="15200553" flipH="1">
                <a:off x="3296" y="2989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Arc 75"/>
              <p:cNvSpPr>
                <a:spLocks/>
              </p:cNvSpPr>
              <p:nvPr/>
            </p:nvSpPr>
            <p:spPr bwMode="auto">
              <a:xfrm rot="15200553" flipH="1">
                <a:off x="3005" y="2961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Arc 76"/>
              <p:cNvSpPr>
                <a:spLocks/>
              </p:cNvSpPr>
              <p:nvPr/>
            </p:nvSpPr>
            <p:spPr bwMode="auto">
              <a:xfrm rot="15200553" flipH="1">
                <a:off x="2778" y="2962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Arc 77"/>
              <p:cNvSpPr>
                <a:spLocks/>
              </p:cNvSpPr>
              <p:nvPr/>
            </p:nvSpPr>
            <p:spPr bwMode="auto">
              <a:xfrm rot="15200553" flipH="1">
                <a:off x="2522" y="2925"/>
                <a:ext cx="110" cy="22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650"/>
                  <a:gd name="T2" fmla="*/ 19120 w 21600"/>
                  <a:gd name="T3" fmla="*/ 31650 h 31650"/>
                  <a:gd name="T4" fmla="*/ 0 w 21600"/>
                  <a:gd name="T5" fmla="*/ 21600 h 31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65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</a:path>
                  <a:path w="21600" h="3165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101"/>
                      <a:pt x="20748" y="28550"/>
                      <a:pt x="19119" y="316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" name="Freeform 81"/>
            <p:cNvSpPr>
              <a:spLocks/>
            </p:cNvSpPr>
            <p:nvPr/>
          </p:nvSpPr>
          <p:spPr bwMode="auto">
            <a:xfrm>
              <a:off x="4681537" y="2339864"/>
              <a:ext cx="3090862" cy="614363"/>
            </a:xfrm>
            <a:custGeom>
              <a:avLst/>
              <a:gdLst/>
              <a:ahLst/>
              <a:cxnLst>
                <a:cxn ang="0">
                  <a:pos x="1610" y="355"/>
                </a:cxn>
                <a:cxn ang="0">
                  <a:pos x="1874" y="187"/>
                </a:cxn>
                <a:cxn ang="0">
                  <a:pos x="1947" y="137"/>
                </a:cxn>
                <a:cxn ang="0">
                  <a:pos x="1883" y="91"/>
                </a:cxn>
                <a:cxn ang="0">
                  <a:pos x="1810" y="82"/>
                </a:cxn>
                <a:cxn ang="0">
                  <a:pos x="1719" y="109"/>
                </a:cxn>
                <a:cxn ang="0">
                  <a:pos x="1636" y="64"/>
                </a:cxn>
                <a:cxn ang="0">
                  <a:pos x="1581" y="64"/>
                </a:cxn>
                <a:cxn ang="0">
                  <a:pos x="1508" y="64"/>
                </a:cxn>
                <a:cxn ang="0">
                  <a:pos x="1453" y="100"/>
                </a:cxn>
                <a:cxn ang="0">
                  <a:pos x="1353" y="36"/>
                </a:cxn>
                <a:cxn ang="0">
                  <a:pos x="1280" y="27"/>
                </a:cxn>
                <a:cxn ang="0">
                  <a:pos x="1216" y="45"/>
                </a:cxn>
                <a:cxn ang="0">
                  <a:pos x="1143" y="64"/>
                </a:cxn>
                <a:cxn ang="0">
                  <a:pos x="1079" y="36"/>
                </a:cxn>
                <a:cxn ang="0">
                  <a:pos x="1033" y="0"/>
                </a:cxn>
                <a:cxn ang="0">
                  <a:pos x="941" y="27"/>
                </a:cxn>
                <a:cxn ang="0">
                  <a:pos x="850" y="64"/>
                </a:cxn>
                <a:cxn ang="0">
                  <a:pos x="804" y="36"/>
                </a:cxn>
                <a:cxn ang="0">
                  <a:pos x="667" y="27"/>
                </a:cxn>
                <a:cxn ang="0">
                  <a:pos x="557" y="64"/>
                </a:cxn>
                <a:cxn ang="0">
                  <a:pos x="493" y="18"/>
                </a:cxn>
                <a:cxn ang="0">
                  <a:pos x="365" y="36"/>
                </a:cxn>
                <a:cxn ang="0">
                  <a:pos x="0" y="256"/>
                </a:cxn>
                <a:cxn ang="0">
                  <a:pos x="73" y="301"/>
                </a:cxn>
                <a:cxn ang="0">
                  <a:pos x="155" y="292"/>
                </a:cxn>
                <a:cxn ang="0">
                  <a:pos x="274" y="246"/>
                </a:cxn>
                <a:cxn ang="0">
                  <a:pos x="306" y="291"/>
                </a:cxn>
                <a:cxn ang="0">
                  <a:pos x="347" y="301"/>
                </a:cxn>
                <a:cxn ang="0">
                  <a:pos x="402" y="291"/>
                </a:cxn>
                <a:cxn ang="0">
                  <a:pos x="484" y="256"/>
                </a:cxn>
                <a:cxn ang="0">
                  <a:pos x="539" y="283"/>
                </a:cxn>
                <a:cxn ang="0">
                  <a:pos x="603" y="347"/>
                </a:cxn>
                <a:cxn ang="0">
                  <a:pos x="666" y="323"/>
                </a:cxn>
                <a:cxn ang="0">
                  <a:pos x="714" y="291"/>
                </a:cxn>
                <a:cxn ang="0">
                  <a:pos x="804" y="283"/>
                </a:cxn>
                <a:cxn ang="0">
                  <a:pos x="832" y="347"/>
                </a:cxn>
                <a:cxn ang="0">
                  <a:pos x="890" y="339"/>
                </a:cxn>
                <a:cxn ang="0">
                  <a:pos x="960" y="338"/>
                </a:cxn>
                <a:cxn ang="0">
                  <a:pos x="1005" y="301"/>
                </a:cxn>
                <a:cxn ang="0">
                  <a:pos x="1060" y="310"/>
                </a:cxn>
                <a:cxn ang="0">
                  <a:pos x="1090" y="331"/>
                </a:cxn>
                <a:cxn ang="0">
                  <a:pos x="1122" y="363"/>
                </a:cxn>
                <a:cxn ang="0">
                  <a:pos x="1178" y="355"/>
                </a:cxn>
                <a:cxn ang="0">
                  <a:pos x="1234" y="355"/>
                </a:cxn>
                <a:cxn ang="0">
                  <a:pos x="1314" y="331"/>
                </a:cxn>
                <a:cxn ang="0">
                  <a:pos x="1354" y="355"/>
                </a:cxn>
                <a:cxn ang="0">
                  <a:pos x="1410" y="379"/>
                </a:cxn>
                <a:cxn ang="0">
                  <a:pos x="1458" y="387"/>
                </a:cxn>
                <a:cxn ang="0">
                  <a:pos x="1522" y="387"/>
                </a:cxn>
                <a:cxn ang="0">
                  <a:pos x="1578" y="363"/>
                </a:cxn>
              </a:cxnLst>
              <a:rect l="0" t="0" r="r" b="b"/>
              <a:pathLst>
                <a:path w="1947" h="387">
                  <a:moveTo>
                    <a:pt x="1610" y="355"/>
                  </a:moveTo>
                  <a:lnTo>
                    <a:pt x="1874" y="187"/>
                  </a:lnTo>
                  <a:lnTo>
                    <a:pt x="1947" y="137"/>
                  </a:lnTo>
                  <a:lnTo>
                    <a:pt x="1883" y="91"/>
                  </a:lnTo>
                  <a:lnTo>
                    <a:pt x="1810" y="82"/>
                  </a:lnTo>
                  <a:lnTo>
                    <a:pt x="1719" y="109"/>
                  </a:lnTo>
                  <a:lnTo>
                    <a:pt x="1636" y="64"/>
                  </a:lnTo>
                  <a:lnTo>
                    <a:pt x="1581" y="64"/>
                  </a:lnTo>
                  <a:lnTo>
                    <a:pt x="1508" y="64"/>
                  </a:lnTo>
                  <a:lnTo>
                    <a:pt x="1453" y="100"/>
                  </a:lnTo>
                  <a:lnTo>
                    <a:pt x="1353" y="36"/>
                  </a:lnTo>
                  <a:lnTo>
                    <a:pt x="1280" y="27"/>
                  </a:lnTo>
                  <a:lnTo>
                    <a:pt x="1216" y="45"/>
                  </a:lnTo>
                  <a:lnTo>
                    <a:pt x="1143" y="64"/>
                  </a:lnTo>
                  <a:lnTo>
                    <a:pt x="1079" y="36"/>
                  </a:lnTo>
                  <a:lnTo>
                    <a:pt x="1033" y="0"/>
                  </a:lnTo>
                  <a:lnTo>
                    <a:pt x="941" y="27"/>
                  </a:lnTo>
                  <a:lnTo>
                    <a:pt x="850" y="64"/>
                  </a:lnTo>
                  <a:lnTo>
                    <a:pt x="804" y="36"/>
                  </a:lnTo>
                  <a:lnTo>
                    <a:pt x="667" y="27"/>
                  </a:lnTo>
                  <a:lnTo>
                    <a:pt x="557" y="64"/>
                  </a:lnTo>
                  <a:lnTo>
                    <a:pt x="493" y="18"/>
                  </a:lnTo>
                  <a:lnTo>
                    <a:pt x="365" y="36"/>
                  </a:lnTo>
                  <a:lnTo>
                    <a:pt x="0" y="256"/>
                  </a:lnTo>
                  <a:lnTo>
                    <a:pt x="73" y="301"/>
                  </a:lnTo>
                  <a:lnTo>
                    <a:pt x="155" y="292"/>
                  </a:lnTo>
                  <a:lnTo>
                    <a:pt x="274" y="246"/>
                  </a:lnTo>
                  <a:lnTo>
                    <a:pt x="306" y="291"/>
                  </a:lnTo>
                  <a:lnTo>
                    <a:pt x="347" y="301"/>
                  </a:lnTo>
                  <a:lnTo>
                    <a:pt x="402" y="291"/>
                  </a:lnTo>
                  <a:lnTo>
                    <a:pt x="484" y="256"/>
                  </a:lnTo>
                  <a:lnTo>
                    <a:pt x="539" y="283"/>
                  </a:lnTo>
                  <a:lnTo>
                    <a:pt x="603" y="347"/>
                  </a:lnTo>
                  <a:lnTo>
                    <a:pt x="666" y="323"/>
                  </a:lnTo>
                  <a:lnTo>
                    <a:pt x="714" y="291"/>
                  </a:lnTo>
                  <a:lnTo>
                    <a:pt x="804" y="283"/>
                  </a:lnTo>
                  <a:lnTo>
                    <a:pt x="832" y="347"/>
                  </a:lnTo>
                  <a:lnTo>
                    <a:pt x="890" y="339"/>
                  </a:lnTo>
                  <a:lnTo>
                    <a:pt x="960" y="338"/>
                  </a:lnTo>
                  <a:lnTo>
                    <a:pt x="1005" y="301"/>
                  </a:lnTo>
                  <a:lnTo>
                    <a:pt x="1060" y="310"/>
                  </a:lnTo>
                  <a:lnTo>
                    <a:pt x="1090" y="331"/>
                  </a:lnTo>
                  <a:lnTo>
                    <a:pt x="1122" y="363"/>
                  </a:lnTo>
                  <a:lnTo>
                    <a:pt x="1178" y="355"/>
                  </a:lnTo>
                  <a:lnTo>
                    <a:pt x="1234" y="355"/>
                  </a:lnTo>
                  <a:lnTo>
                    <a:pt x="1314" y="331"/>
                  </a:lnTo>
                  <a:lnTo>
                    <a:pt x="1354" y="355"/>
                  </a:lnTo>
                  <a:lnTo>
                    <a:pt x="1410" y="379"/>
                  </a:lnTo>
                  <a:lnTo>
                    <a:pt x="1458" y="387"/>
                  </a:lnTo>
                  <a:lnTo>
                    <a:pt x="1522" y="387"/>
                  </a:lnTo>
                  <a:lnTo>
                    <a:pt x="1578" y="363"/>
                  </a:lnTo>
                </a:path>
              </a:pathLst>
            </a:custGeom>
            <a:solidFill>
              <a:srgbClr val="CC66FF">
                <a:alpha val="58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0" name="Line 82"/>
            <p:cNvSpPr>
              <a:spLocks noChangeShapeType="1"/>
            </p:cNvSpPr>
            <p:nvPr/>
          </p:nvSpPr>
          <p:spPr bwMode="auto">
            <a:xfrm>
              <a:off x="5392738" y="2117725"/>
              <a:ext cx="25781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83"/>
            <p:cNvSpPr>
              <a:spLocks noChangeShapeType="1"/>
            </p:cNvSpPr>
            <p:nvPr/>
          </p:nvSpPr>
          <p:spPr bwMode="auto">
            <a:xfrm flipH="1">
              <a:off x="4591050" y="2357438"/>
              <a:ext cx="520700" cy="279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diamond" w="med" len="med"/>
              <a:tailEnd type="diamond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90"/>
            <p:cNvSpPr txBox="1">
              <a:spLocks noChangeArrowheads="1"/>
            </p:cNvSpPr>
            <p:nvPr/>
          </p:nvSpPr>
          <p:spPr bwMode="auto">
            <a:xfrm>
              <a:off x="4516438" y="1857375"/>
              <a:ext cx="317500" cy="492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/>
                <a:t>r</a:t>
              </a:r>
            </a:p>
          </p:txBody>
        </p:sp>
      </p:grpSp>
      <p:sp>
        <p:nvSpPr>
          <p:cNvPr id="53" name="Snip Diagonal Corner Rectangle 52"/>
          <p:cNvSpPr/>
          <p:nvPr/>
        </p:nvSpPr>
        <p:spPr bwMode="auto">
          <a:xfrm>
            <a:off x="3210910" y="5770180"/>
            <a:ext cx="5849007" cy="898634"/>
          </a:xfrm>
          <a:prstGeom prst="snip2Diag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prisma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itu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terbentuk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dari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tabung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 algn="ctr"/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disimpulkan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5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 bwMode="auto">
          <a:xfrm>
            <a:off x="3731173" y="693682"/>
            <a:ext cx="4776952" cy="1828800"/>
          </a:xfrm>
          <a:prstGeom prst="snip2Diag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Volume </a:t>
            </a:r>
            <a:r>
              <a:rPr lang="en-US" dirty="0" err="1"/>
              <a:t>Tabung</a:t>
            </a:r>
            <a:r>
              <a:rPr lang="en-US" dirty="0"/>
              <a:t> =  Volume </a:t>
            </a:r>
            <a:r>
              <a:rPr lang="en-US" dirty="0" err="1"/>
              <a:t>Prisma</a:t>
            </a:r>
            <a:endParaRPr lang="en-US" dirty="0"/>
          </a:p>
          <a:p>
            <a:r>
              <a:rPr lang="en-US" dirty="0"/>
              <a:t>Volume </a:t>
            </a:r>
            <a:r>
              <a:rPr lang="en-US" dirty="0" err="1"/>
              <a:t>Prisma</a:t>
            </a:r>
            <a:r>
              <a:rPr lang="en-US" dirty="0"/>
              <a:t>  = L. Alas x </a:t>
            </a:r>
            <a:r>
              <a:rPr lang="en-US" dirty="0" err="1"/>
              <a:t>Tinggi</a:t>
            </a:r>
            <a:r>
              <a:rPr lang="en-US" dirty="0"/>
              <a:t> </a:t>
            </a:r>
          </a:p>
          <a:p>
            <a:r>
              <a:rPr lang="en-US" dirty="0"/>
              <a:t>		 = </a:t>
            </a:r>
            <a:r>
              <a:rPr lang="en-US" dirty="0">
                <a:sym typeface="Symbol" pitchFamily="18" charset="2"/>
              </a:rPr>
              <a:t>r . r   x  t</a:t>
            </a:r>
          </a:p>
          <a:p>
            <a:r>
              <a:rPr lang="en-US" dirty="0">
                <a:sym typeface="Symbol" pitchFamily="18" charset="2"/>
              </a:rPr>
              <a:t>		 = r </a:t>
            </a:r>
            <a:r>
              <a:rPr lang="en-US" baseline="30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t </a:t>
            </a:r>
          </a:p>
        </p:txBody>
      </p:sp>
      <p:sp>
        <p:nvSpPr>
          <p:cNvPr id="3" name="Snip Single Corner Rectangle 2"/>
          <p:cNvSpPr/>
          <p:nvPr/>
        </p:nvSpPr>
        <p:spPr bwMode="auto">
          <a:xfrm>
            <a:off x="2832539" y="3831023"/>
            <a:ext cx="6432331" cy="1213943"/>
          </a:xfrm>
          <a:prstGeom prst="snip1Rect">
            <a:avLst/>
          </a:prstGeom>
          <a:solidFill>
            <a:srgbClr val="EEFE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</a:rPr>
              <a:t>Karena</a:t>
            </a:r>
            <a:r>
              <a:rPr lang="en-US" sz="2400" dirty="0">
                <a:solidFill>
                  <a:srgbClr val="C00000"/>
                </a:solidFill>
              </a:rPr>
              <a:t> Volume </a:t>
            </a:r>
            <a:r>
              <a:rPr lang="en-US" sz="2400" dirty="0" err="1">
                <a:solidFill>
                  <a:srgbClr val="C00000"/>
                </a:solidFill>
              </a:rPr>
              <a:t>Tabung</a:t>
            </a:r>
            <a:r>
              <a:rPr lang="en-US" sz="2400" dirty="0">
                <a:solidFill>
                  <a:srgbClr val="C00000"/>
                </a:solidFill>
              </a:rPr>
              <a:t> = Volume </a:t>
            </a:r>
            <a:r>
              <a:rPr lang="en-US" sz="2400" dirty="0" err="1">
                <a:solidFill>
                  <a:srgbClr val="C00000"/>
                </a:solidFill>
              </a:rPr>
              <a:t>Prisma</a:t>
            </a:r>
            <a:endParaRPr lang="en-US" sz="2400" dirty="0">
              <a:solidFill>
                <a:srgbClr val="C00000"/>
              </a:solidFill>
            </a:endParaRPr>
          </a:p>
          <a:p>
            <a:pPr algn="ctr"/>
            <a:r>
              <a:rPr lang="en-US" sz="2400" dirty="0" err="1">
                <a:solidFill>
                  <a:srgbClr val="C00000"/>
                </a:solidFill>
              </a:rPr>
              <a:t>Jadi</a:t>
            </a:r>
            <a:r>
              <a:rPr lang="en-US" sz="2400" dirty="0">
                <a:solidFill>
                  <a:srgbClr val="C00000"/>
                </a:solidFill>
              </a:rPr>
              <a:t> Volume </a:t>
            </a:r>
            <a:r>
              <a:rPr lang="en-US" sz="2400" dirty="0" err="1">
                <a:solidFill>
                  <a:srgbClr val="C00000"/>
                </a:solidFill>
              </a:rPr>
              <a:t>Tabung</a:t>
            </a:r>
            <a:r>
              <a:rPr lang="en-US" sz="2400" dirty="0">
                <a:solidFill>
                  <a:srgbClr val="C00000"/>
                </a:solidFill>
              </a:rPr>
              <a:t> = </a:t>
            </a:r>
            <a:r>
              <a:rPr lang="en-US" sz="2400" dirty="0">
                <a:solidFill>
                  <a:srgbClr val="C00000"/>
                </a:solidFill>
                <a:sym typeface="Symbol" pitchFamily="18" charset="2"/>
              </a:rPr>
              <a:t>r </a:t>
            </a:r>
            <a:r>
              <a:rPr lang="en-US" sz="2400" baseline="30000" dirty="0">
                <a:solidFill>
                  <a:srgbClr val="C00000"/>
                </a:solidFill>
                <a:sym typeface="Symbol" pitchFamily="18" charset="2"/>
              </a:rPr>
              <a:t>2</a:t>
            </a:r>
            <a:r>
              <a:rPr lang="en-US" sz="2400" dirty="0">
                <a:solidFill>
                  <a:srgbClr val="C00000"/>
                </a:solidFill>
                <a:sym typeface="Symbol" pitchFamily="18" charset="2"/>
              </a:rPr>
              <a:t> 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" name="Rectangle 4">
            <a:hlinkClick r:id="rId2" action="ppaction://hlinksldjump"/>
          </p:cNvPr>
          <p:cNvSpPr/>
          <p:nvPr/>
        </p:nvSpPr>
        <p:spPr bwMode="auto">
          <a:xfrm>
            <a:off x="9312167" y="6274677"/>
            <a:ext cx="1135115" cy="36260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latin typeface="Arial" charset="0"/>
              </a:rPr>
              <a:t>Materi</a:t>
            </a:r>
            <a:endParaRPr lang="en-US" sz="16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1917" y="520262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>
                <a:solidFill>
                  <a:srgbClr val="C00000"/>
                </a:solidFill>
              </a:rPr>
              <a:t>O</a:t>
            </a:r>
            <a:r>
              <a:rPr lang="en-US" sz="2800" dirty="0">
                <a:solidFill>
                  <a:srgbClr val="FF0000"/>
                </a:solidFill>
              </a:rPr>
              <a:t>N</a:t>
            </a:r>
            <a:r>
              <a:rPr lang="en-US" sz="2800" dirty="0">
                <a:solidFill>
                  <a:srgbClr val="CC66FF"/>
                </a:solidFill>
              </a:rPr>
              <a:t>T</a:t>
            </a:r>
            <a:r>
              <a:rPr lang="en-US" sz="2800" dirty="0">
                <a:solidFill>
                  <a:srgbClr val="33CCFF"/>
                </a:solidFill>
              </a:rPr>
              <a:t>O</a:t>
            </a:r>
            <a:r>
              <a:rPr lang="en-US" sz="2800" dirty="0"/>
              <a:t>H</a:t>
            </a:r>
          </a:p>
        </p:txBody>
      </p:sp>
      <p:pic>
        <p:nvPicPr>
          <p:cNvPr id="3" name="Picture 5" descr="http://agnes.ismailfahmi.org/files/images/Foto-Jualan-brokus.thumbnail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763204" y="2040650"/>
            <a:ext cx="227330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217683" y="2290550"/>
            <a:ext cx="49188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Kue</a:t>
            </a:r>
            <a:r>
              <a:rPr lang="en-US" sz="2400" dirty="0"/>
              <a:t> </a:t>
            </a:r>
            <a:r>
              <a:rPr lang="en-US" sz="2400" dirty="0" err="1"/>
              <a:t>disamping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jari-jari</a:t>
            </a:r>
            <a:r>
              <a:rPr lang="en-US" sz="2400" dirty="0"/>
              <a:t> 10 cm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tinginya</a:t>
            </a:r>
            <a:r>
              <a:rPr lang="en-US" sz="2400" dirty="0"/>
              <a:t> 5 cm. </a:t>
            </a:r>
            <a:r>
              <a:rPr lang="en-US" sz="2400" dirty="0" err="1"/>
              <a:t>Carilah</a:t>
            </a:r>
            <a:r>
              <a:rPr lang="en-US" sz="2400" dirty="0"/>
              <a:t> </a:t>
            </a:r>
            <a:r>
              <a:rPr lang="en-US" sz="2400" dirty="0" err="1"/>
              <a:t>Volumenya</a:t>
            </a:r>
            <a:r>
              <a:rPr lang="en-US" sz="2400" dirty="0"/>
              <a:t> </a:t>
            </a:r>
          </a:p>
        </p:txBody>
      </p:sp>
      <p:sp>
        <p:nvSpPr>
          <p:cNvPr id="5" name="Right Arrow 4">
            <a:hlinkClick r:id="rId4" action="ppaction://hlinksldjump"/>
          </p:cNvPr>
          <p:cNvSpPr/>
          <p:nvPr/>
        </p:nvSpPr>
        <p:spPr bwMode="auto">
          <a:xfrm>
            <a:off x="8460828" y="5533698"/>
            <a:ext cx="1954924" cy="107205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charset="0"/>
              </a:rPr>
              <a:t>jawaban</a:t>
            </a:r>
            <a:endParaRPr lang="en-US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6318" y="804041"/>
            <a:ext cx="3578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J</a:t>
            </a:r>
            <a:r>
              <a:rPr lang="en-US" sz="2800" dirty="0">
                <a:solidFill>
                  <a:srgbClr val="CC00CC"/>
                </a:solidFill>
              </a:rPr>
              <a:t>A</a:t>
            </a:r>
            <a:r>
              <a:rPr lang="en-US" sz="2800" dirty="0">
                <a:solidFill>
                  <a:srgbClr val="A2D8FC"/>
                </a:solidFill>
              </a:rPr>
              <a:t>W</a:t>
            </a:r>
            <a:r>
              <a:rPr lang="en-US" sz="2800" dirty="0">
                <a:solidFill>
                  <a:srgbClr val="FFC000"/>
                </a:solidFill>
              </a:rPr>
              <a:t>A</a:t>
            </a:r>
            <a:r>
              <a:rPr lang="en-US" sz="2800" dirty="0"/>
              <a:t>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75338" y="1923393"/>
            <a:ext cx="5486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C66FF"/>
                </a:solidFill>
              </a:rPr>
              <a:t>Diketahui</a:t>
            </a:r>
            <a:r>
              <a:rPr lang="en-US" dirty="0"/>
              <a:t> :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kue</a:t>
            </a:r>
            <a:r>
              <a:rPr lang="en-US" dirty="0"/>
              <a:t>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tabung</a:t>
            </a:r>
            <a:endParaRPr lang="en-US" dirty="0"/>
          </a:p>
          <a:p>
            <a:r>
              <a:rPr lang="en-US" dirty="0"/>
              <a:t>	       r = 10 cm</a:t>
            </a:r>
          </a:p>
          <a:p>
            <a:r>
              <a:rPr lang="en-US" dirty="0"/>
              <a:t>	       t = 5 cm</a:t>
            </a:r>
          </a:p>
          <a:p>
            <a:r>
              <a:rPr lang="en-US" dirty="0" err="1">
                <a:solidFill>
                  <a:srgbClr val="CC66FF"/>
                </a:solidFill>
              </a:rPr>
              <a:t>Ditanya</a:t>
            </a:r>
            <a:r>
              <a:rPr lang="en-US" dirty="0"/>
              <a:t>     : Volume </a:t>
            </a:r>
            <a:r>
              <a:rPr lang="en-US" dirty="0" err="1"/>
              <a:t>kue</a:t>
            </a:r>
            <a:r>
              <a:rPr lang="en-US" dirty="0"/>
              <a:t> </a:t>
            </a:r>
          </a:p>
          <a:p>
            <a:r>
              <a:rPr lang="en-US" dirty="0" err="1">
                <a:solidFill>
                  <a:srgbClr val="CC66FF"/>
                </a:solidFill>
              </a:rPr>
              <a:t>Penyelesaian</a:t>
            </a:r>
            <a:r>
              <a:rPr lang="en-US" dirty="0">
                <a:solidFill>
                  <a:srgbClr val="CC66FF"/>
                </a:solidFill>
              </a:rPr>
              <a:t> :</a:t>
            </a:r>
          </a:p>
          <a:p>
            <a:r>
              <a:rPr lang="en-US" dirty="0"/>
              <a:t>	V= </a:t>
            </a:r>
            <a:r>
              <a:rPr lang="en-US" dirty="0">
                <a:sym typeface="Symbol" pitchFamily="18" charset="2"/>
              </a:rPr>
              <a:t>r </a:t>
            </a:r>
            <a:r>
              <a:rPr lang="en-US" baseline="30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t </a:t>
            </a:r>
          </a:p>
          <a:p>
            <a:r>
              <a:rPr lang="en-US" dirty="0">
                <a:sym typeface="Symbol" pitchFamily="18" charset="2"/>
              </a:rPr>
              <a:t>	   = 3,14 (10)</a:t>
            </a:r>
            <a:r>
              <a:rPr lang="en-US" baseline="30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. 5</a:t>
            </a:r>
          </a:p>
          <a:p>
            <a:r>
              <a:rPr lang="en-US" dirty="0">
                <a:sym typeface="Symbol" pitchFamily="18" charset="2"/>
              </a:rPr>
              <a:t>	   = 1570 cm</a:t>
            </a:r>
            <a:r>
              <a:rPr lang="en-US" baseline="30000" dirty="0">
                <a:sym typeface="Symbol" pitchFamily="18" charset="2"/>
              </a:rPr>
              <a:t>3</a:t>
            </a:r>
          </a:p>
          <a:p>
            <a:endParaRPr lang="en-US" baseline="30000" dirty="0">
              <a:sym typeface="Symbol" pitchFamily="18" charset="2"/>
            </a:endParaRPr>
          </a:p>
          <a:p>
            <a:endParaRPr lang="en-US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2580291" y="4934607"/>
            <a:ext cx="5565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C00CC"/>
                </a:solidFill>
              </a:rPr>
              <a:t>Jadi</a:t>
            </a:r>
            <a:r>
              <a:rPr lang="en-US" dirty="0">
                <a:solidFill>
                  <a:srgbClr val="CC00CC"/>
                </a:solidFill>
              </a:rPr>
              <a:t> volume </a:t>
            </a:r>
            <a:r>
              <a:rPr lang="en-US" dirty="0" err="1">
                <a:solidFill>
                  <a:srgbClr val="CC00CC"/>
                </a:solidFill>
              </a:rPr>
              <a:t>kue</a:t>
            </a:r>
            <a:r>
              <a:rPr lang="en-US" dirty="0">
                <a:solidFill>
                  <a:srgbClr val="CC00CC"/>
                </a:solidFill>
              </a:rPr>
              <a:t> </a:t>
            </a:r>
            <a:r>
              <a:rPr lang="en-US" dirty="0" err="1">
                <a:solidFill>
                  <a:srgbClr val="CC00CC"/>
                </a:solidFill>
              </a:rPr>
              <a:t>tersebut</a:t>
            </a:r>
            <a:r>
              <a:rPr lang="en-US" dirty="0">
                <a:solidFill>
                  <a:srgbClr val="CC00CC"/>
                </a:solidFill>
              </a:rPr>
              <a:t> </a:t>
            </a:r>
            <a:r>
              <a:rPr lang="en-US" dirty="0" err="1">
                <a:solidFill>
                  <a:srgbClr val="CC00CC"/>
                </a:solidFill>
              </a:rPr>
              <a:t>adalah</a:t>
            </a:r>
            <a:r>
              <a:rPr lang="en-US" dirty="0">
                <a:solidFill>
                  <a:srgbClr val="CC00CC"/>
                </a:solidFill>
              </a:rPr>
              <a:t> </a:t>
            </a:r>
            <a:r>
              <a:rPr lang="en-US" dirty="0">
                <a:solidFill>
                  <a:srgbClr val="CC00CC"/>
                </a:solidFill>
                <a:sym typeface="Symbol" pitchFamily="18" charset="2"/>
              </a:rPr>
              <a:t>1570 cm</a:t>
            </a:r>
            <a:r>
              <a:rPr lang="en-US" baseline="30000" dirty="0">
                <a:solidFill>
                  <a:srgbClr val="CC00CC"/>
                </a:solidFill>
                <a:sym typeface="Symbol" pitchFamily="18" charset="2"/>
              </a:rPr>
              <a:t>3</a:t>
            </a:r>
            <a:r>
              <a:rPr lang="en-US" dirty="0">
                <a:solidFill>
                  <a:srgbClr val="CC00CC"/>
                </a:solidFill>
              </a:rPr>
              <a:t> </a:t>
            </a:r>
          </a:p>
        </p:txBody>
      </p:sp>
      <p:sp>
        <p:nvSpPr>
          <p:cNvPr id="5" name="Rectangle 4">
            <a:hlinkClick r:id="rId2" action="ppaction://hlinksldjump"/>
          </p:cNvPr>
          <p:cNvSpPr/>
          <p:nvPr/>
        </p:nvSpPr>
        <p:spPr bwMode="auto">
          <a:xfrm>
            <a:off x="9091449" y="6243146"/>
            <a:ext cx="1355833" cy="40990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latin typeface="Arial" charset="0"/>
              </a:rPr>
              <a:t>Contoh</a:t>
            </a:r>
            <a:r>
              <a:rPr lang="en-US" sz="1400" b="1" dirty="0">
                <a:latin typeface="Arial" charset="0"/>
              </a:rPr>
              <a:t> </a:t>
            </a:r>
            <a:r>
              <a:rPr lang="en-US" sz="1400" b="1" dirty="0" err="1">
                <a:latin typeface="Arial" charset="0"/>
              </a:rPr>
              <a:t>Soal</a:t>
            </a:r>
            <a:endParaRPr lang="en-US" sz="1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3" name="Picture 5" descr="448812_gkbol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0766" y="3216165"/>
            <a:ext cx="2590800" cy="1905000"/>
          </a:xfrm>
          <a:prstGeom prst="rect">
            <a:avLst/>
          </a:prstGeom>
          <a:noFill/>
        </p:spPr>
      </p:pic>
      <p:pic>
        <p:nvPicPr>
          <p:cNvPr id="89105" name="Picture 17" descr="bola2ubi_h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3228" y="2233448"/>
            <a:ext cx="2590800" cy="2514600"/>
          </a:xfrm>
          <a:prstGeom prst="rect">
            <a:avLst/>
          </a:prstGeom>
          <a:noFill/>
        </p:spPr>
      </p:pic>
      <p:pic>
        <p:nvPicPr>
          <p:cNvPr id="89108" name="Picture 20" descr="bola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2401" y="2921000"/>
            <a:ext cx="2657475" cy="2552700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4771696" y="693683"/>
            <a:ext cx="2632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C00000"/>
                </a:solidFill>
              </a:rPr>
              <a:t>B </a:t>
            </a:r>
            <a:r>
              <a:rPr lang="en-US" sz="4400" dirty="0">
                <a:solidFill>
                  <a:srgbClr val="33CCFF"/>
                </a:solidFill>
              </a:rPr>
              <a:t>o </a:t>
            </a:r>
            <a:r>
              <a:rPr lang="en-US" sz="4400" dirty="0">
                <a:solidFill>
                  <a:srgbClr val="FF0000"/>
                </a:solidFill>
              </a:rPr>
              <a:t>l </a:t>
            </a:r>
            <a:r>
              <a:rPr lang="en-US" sz="4400" dirty="0">
                <a:solidFill>
                  <a:srgbClr val="FFC000"/>
                </a:solidFill>
              </a:rPr>
              <a:t>a</a:t>
            </a:r>
          </a:p>
        </p:txBody>
      </p:sp>
      <p:sp>
        <p:nvSpPr>
          <p:cNvPr id="6" name="Right Arrow 5">
            <a:hlinkClick r:id="rId6" action="ppaction://hlinksldjump"/>
          </p:cNvPr>
          <p:cNvSpPr/>
          <p:nvPr/>
        </p:nvSpPr>
        <p:spPr bwMode="auto">
          <a:xfrm>
            <a:off x="9627477" y="6132788"/>
            <a:ext cx="725212" cy="4729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latin typeface="Arial" charset="0"/>
              </a:rPr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9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9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9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64" name="Oval 16"/>
          <p:cNvSpPr>
            <a:spLocks noChangeArrowheads="1"/>
          </p:cNvSpPr>
          <p:nvPr/>
        </p:nvSpPr>
        <p:spPr bwMode="auto">
          <a:xfrm>
            <a:off x="2146300" y="393700"/>
            <a:ext cx="4597400" cy="990600"/>
          </a:xfrm>
          <a:prstGeom prst="ellipse">
            <a:avLst/>
          </a:prstGeom>
          <a:solidFill>
            <a:srgbClr val="BFFEA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wrap="none" anchor="ctr"/>
          <a:lstStyle/>
          <a:p>
            <a:pPr algn="ctr"/>
            <a:r>
              <a:rPr lang="en-US" sz="2400" dirty="0"/>
              <a:t>UNSUR-UNSUR BOLA</a:t>
            </a:r>
          </a:p>
        </p:txBody>
      </p:sp>
      <p:grpSp>
        <p:nvGrpSpPr>
          <p:cNvPr id="104465" name="Group 17"/>
          <p:cNvGrpSpPr>
            <a:grpSpLocks/>
          </p:cNvGrpSpPr>
          <p:nvPr/>
        </p:nvGrpSpPr>
        <p:grpSpPr bwMode="auto">
          <a:xfrm>
            <a:off x="2362199" y="2412196"/>
            <a:ext cx="2636828" cy="2397933"/>
            <a:chOff x="2641" y="1979"/>
            <a:chExt cx="2264" cy="2308"/>
          </a:xfrm>
        </p:grpSpPr>
        <p:sp>
          <p:nvSpPr>
            <p:cNvPr id="104466" name="Oval 18"/>
            <p:cNvSpPr>
              <a:spLocks noChangeArrowheads="1"/>
            </p:cNvSpPr>
            <p:nvPr/>
          </p:nvSpPr>
          <p:spPr bwMode="auto">
            <a:xfrm>
              <a:off x="2652" y="1979"/>
              <a:ext cx="2247" cy="2296"/>
            </a:xfrm>
            <a:prstGeom prst="ellipse">
              <a:avLst/>
            </a:prstGeom>
            <a:solidFill>
              <a:srgbClr val="00FF00">
                <a:alpha val="31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67" name="Arc 19"/>
            <p:cNvSpPr>
              <a:spLocks/>
            </p:cNvSpPr>
            <p:nvPr/>
          </p:nvSpPr>
          <p:spPr bwMode="auto">
            <a:xfrm rot="10800000" flipV="1">
              <a:off x="2656" y="2562"/>
              <a:ext cx="2249" cy="570"/>
            </a:xfrm>
            <a:custGeom>
              <a:avLst/>
              <a:gdLst>
                <a:gd name="G0" fmla="+- 21588 0 0"/>
                <a:gd name="G1" fmla="+- 21600 0 0"/>
                <a:gd name="G2" fmla="+- 21600 0 0"/>
                <a:gd name="T0" fmla="*/ 0 w 43188"/>
                <a:gd name="T1" fmla="*/ 20890 h 21600"/>
                <a:gd name="T2" fmla="*/ 43188 w 43188"/>
                <a:gd name="T3" fmla="*/ 21600 h 21600"/>
                <a:gd name="T4" fmla="*/ 21588 w 4318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100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68" name="Arc 20"/>
            <p:cNvSpPr>
              <a:spLocks/>
            </p:cNvSpPr>
            <p:nvPr/>
          </p:nvSpPr>
          <p:spPr bwMode="auto">
            <a:xfrm rot="10800000" flipH="1">
              <a:off x="2641" y="3117"/>
              <a:ext cx="2249" cy="570"/>
            </a:xfrm>
            <a:custGeom>
              <a:avLst/>
              <a:gdLst>
                <a:gd name="G0" fmla="+- 21588 0 0"/>
                <a:gd name="G1" fmla="+- 21600 0 0"/>
                <a:gd name="G2" fmla="+- 21600 0 0"/>
                <a:gd name="T0" fmla="*/ 0 w 43188"/>
                <a:gd name="T1" fmla="*/ 20890 h 21600"/>
                <a:gd name="T2" fmla="*/ 43188 w 43188"/>
                <a:gd name="T3" fmla="*/ 21600 h 21600"/>
                <a:gd name="T4" fmla="*/ 21588 w 4318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1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69" name="Arc 21"/>
            <p:cNvSpPr>
              <a:spLocks/>
            </p:cNvSpPr>
            <p:nvPr/>
          </p:nvSpPr>
          <p:spPr bwMode="auto">
            <a:xfrm rot="16200000" flipV="1">
              <a:off x="2926" y="2847"/>
              <a:ext cx="2249" cy="570"/>
            </a:xfrm>
            <a:custGeom>
              <a:avLst/>
              <a:gdLst>
                <a:gd name="G0" fmla="+- 21588 0 0"/>
                <a:gd name="G1" fmla="+- 21600 0 0"/>
                <a:gd name="G2" fmla="+- 21600 0 0"/>
                <a:gd name="T0" fmla="*/ 0 w 43188"/>
                <a:gd name="T1" fmla="*/ 20890 h 21600"/>
                <a:gd name="T2" fmla="*/ 43188 w 43188"/>
                <a:gd name="T3" fmla="*/ 21600 h 21600"/>
                <a:gd name="T4" fmla="*/ 21588 w 4318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1000"/>
              </a:srgb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70" name="Arc 22"/>
            <p:cNvSpPr>
              <a:spLocks/>
            </p:cNvSpPr>
            <p:nvPr/>
          </p:nvSpPr>
          <p:spPr bwMode="auto">
            <a:xfrm rot="5400000" flipH="1" flipV="1">
              <a:off x="2416" y="2862"/>
              <a:ext cx="2249" cy="570"/>
            </a:xfrm>
            <a:custGeom>
              <a:avLst/>
              <a:gdLst>
                <a:gd name="G0" fmla="+- 21588 0 0"/>
                <a:gd name="G1" fmla="+- 21600 0 0"/>
                <a:gd name="G2" fmla="+- 21600 0 0"/>
                <a:gd name="T0" fmla="*/ 0 w 43188"/>
                <a:gd name="T1" fmla="*/ 20890 h 21600"/>
                <a:gd name="T2" fmla="*/ 43188 w 43188"/>
                <a:gd name="T3" fmla="*/ 21600 h 21600"/>
                <a:gd name="T4" fmla="*/ 21588 w 4318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88" h="21600" fill="none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</a:path>
                <a:path w="43188" h="21600" stroke="0" extrusionOk="0">
                  <a:moveTo>
                    <a:pt x="-1" y="20889"/>
                  </a:moveTo>
                  <a:cubicBezTo>
                    <a:pt x="382" y="9243"/>
                    <a:pt x="9935" y="-1"/>
                    <a:pt x="21588" y="0"/>
                  </a:cubicBezTo>
                  <a:cubicBezTo>
                    <a:pt x="33517" y="0"/>
                    <a:pt x="43188" y="9670"/>
                    <a:pt x="43188" y="21600"/>
                  </a:cubicBezTo>
                  <a:lnTo>
                    <a:pt x="21588" y="21600"/>
                  </a:lnTo>
                  <a:close/>
                </a:path>
              </a:pathLst>
            </a:custGeom>
            <a:solidFill>
              <a:srgbClr val="00FF00">
                <a:alpha val="31000"/>
              </a:srgbClr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71" name="Line 23"/>
            <p:cNvSpPr>
              <a:spLocks noChangeShapeType="1"/>
            </p:cNvSpPr>
            <p:nvPr/>
          </p:nvSpPr>
          <p:spPr bwMode="auto">
            <a:xfrm flipV="1">
              <a:off x="3795" y="1992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72" name="Line 24"/>
            <p:cNvSpPr>
              <a:spLocks noChangeShapeType="1"/>
            </p:cNvSpPr>
            <p:nvPr/>
          </p:nvSpPr>
          <p:spPr bwMode="auto">
            <a:xfrm>
              <a:off x="2655" y="3147"/>
              <a:ext cx="2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73" name="Line 25"/>
            <p:cNvSpPr>
              <a:spLocks noChangeShapeType="1"/>
            </p:cNvSpPr>
            <p:nvPr/>
          </p:nvSpPr>
          <p:spPr bwMode="auto">
            <a:xfrm flipV="1">
              <a:off x="3300" y="2622"/>
              <a:ext cx="990" cy="10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74" name="Freeform 26"/>
            <p:cNvSpPr>
              <a:spLocks/>
            </p:cNvSpPr>
            <p:nvPr/>
          </p:nvSpPr>
          <p:spPr bwMode="auto">
            <a:xfrm>
              <a:off x="3825" y="2633"/>
              <a:ext cx="1050" cy="487"/>
            </a:xfrm>
            <a:custGeom>
              <a:avLst/>
              <a:gdLst/>
              <a:ahLst/>
              <a:cxnLst>
                <a:cxn ang="0">
                  <a:pos x="0" y="487"/>
                </a:cxn>
                <a:cxn ang="0">
                  <a:pos x="1050" y="487"/>
                </a:cxn>
                <a:cxn ang="0">
                  <a:pos x="1020" y="337"/>
                </a:cxn>
                <a:cxn ang="0">
                  <a:pos x="938" y="247"/>
                </a:cxn>
                <a:cxn ang="0">
                  <a:pos x="803" y="135"/>
                </a:cxn>
                <a:cxn ang="0">
                  <a:pos x="540" y="22"/>
                </a:cxn>
                <a:cxn ang="0">
                  <a:pos x="465" y="0"/>
                </a:cxn>
                <a:cxn ang="0">
                  <a:pos x="0" y="487"/>
                </a:cxn>
              </a:cxnLst>
              <a:rect l="0" t="0" r="r" b="b"/>
              <a:pathLst>
                <a:path w="1050" h="487">
                  <a:moveTo>
                    <a:pt x="0" y="487"/>
                  </a:moveTo>
                  <a:lnTo>
                    <a:pt x="1050" y="487"/>
                  </a:lnTo>
                  <a:lnTo>
                    <a:pt x="1020" y="337"/>
                  </a:lnTo>
                  <a:lnTo>
                    <a:pt x="938" y="247"/>
                  </a:lnTo>
                  <a:lnTo>
                    <a:pt x="803" y="135"/>
                  </a:lnTo>
                  <a:lnTo>
                    <a:pt x="540" y="22"/>
                  </a:lnTo>
                  <a:lnTo>
                    <a:pt x="465" y="0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00FF00">
                <a:alpha val="31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75" name="Freeform 27"/>
            <p:cNvSpPr>
              <a:spLocks/>
            </p:cNvSpPr>
            <p:nvPr/>
          </p:nvSpPr>
          <p:spPr bwMode="auto">
            <a:xfrm>
              <a:off x="3338" y="3173"/>
              <a:ext cx="442" cy="1072"/>
            </a:xfrm>
            <a:custGeom>
              <a:avLst/>
              <a:gdLst/>
              <a:ahLst/>
              <a:cxnLst>
                <a:cxn ang="0">
                  <a:pos x="442" y="0"/>
                </a:cxn>
                <a:cxn ang="0">
                  <a:pos x="0" y="442"/>
                </a:cxn>
                <a:cxn ang="0">
                  <a:pos x="37" y="607"/>
                </a:cxn>
                <a:cxn ang="0">
                  <a:pos x="105" y="765"/>
                </a:cxn>
                <a:cxn ang="0">
                  <a:pos x="165" y="870"/>
                </a:cxn>
                <a:cxn ang="0">
                  <a:pos x="270" y="982"/>
                </a:cxn>
                <a:cxn ang="0">
                  <a:pos x="367" y="1057"/>
                </a:cxn>
                <a:cxn ang="0">
                  <a:pos x="420" y="1072"/>
                </a:cxn>
                <a:cxn ang="0">
                  <a:pos x="435" y="817"/>
                </a:cxn>
                <a:cxn ang="0">
                  <a:pos x="435" y="397"/>
                </a:cxn>
                <a:cxn ang="0">
                  <a:pos x="435" y="52"/>
                </a:cxn>
              </a:cxnLst>
              <a:rect l="0" t="0" r="r" b="b"/>
              <a:pathLst>
                <a:path w="442" h="1072">
                  <a:moveTo>
                    <a:pt x="442" y="0"/>
                  </a:moveTo>
                  <a:lnTo>
                    <a:pt x="0" y="442"/>
                  </a:lnTo>
                  <a:lnTo>
                    <a:pt x="37" y="607"/>
                  </a:lnTo>
                  <a:lnTo>
                    <a:pt x="105" y="765"/>
                  </a:lnTo>
                  <a:lnTo>
                    <a:pt x="165" y="870"/>
                  </a:lnTo>
                  <a:lnTo>
                    <a:pt x="270" y="982"/>
                  </a:lnTo>
                  <a:lnTo>
                    <a:pt x="367" y="1057"/>
                  </a:lnTo>
                  <a:lnTo>
                    <a:pt x="420" y="1072"/>
                  </a:lnTo>
                  <a:lnTo>
                    <a:pt x="435" y="817"/>
                  </a:lnTo>
                  <a:lnTo>
                    <a:pt x="435" y="397"/>
                  </a:lnTo>
                  <a:lnTo>
                    <a:pt x="435" y="52"/>
                  </a:lnTo>
                </a:path>
              </a:pathLst>
            </a:custGeom>
            <a:solidFill>
              <a:srgbClr val="00FF00">
                <a:alpha val="31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77" name="Text Box 29"/>
          <p:cNvSpPr txBox="1">
            <a:spLocks noChangeArrowheads="1"/>
          </p:cNvSpPr>
          <p:nvPr/>
        </p:nvSpPr>
        <p:spPr bwMode="auto">
          <a:xfrm>
            <a:off x="4305300" y="3213100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104478" name="Text Box 30"/>
          <p:cNvSpPr txBox="1">
            <a:spLocks noChangeArrowheads="1"/>
          </p:cNvSpPr>
          <p:nvPr/>
        </p:nvSpPr>
        <p:spPr bwMode="auto">
          <a:xfrm>
            <a:off x="3797300" y="37719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d</a:t>
            </a:r>
          </a:p>
        </p:txBody>
      </p:sp>
      <p:sp>
        <p:nvSpPr>
          <p:cNvPr id="104479" name="Line 31"/>
          <p:cNvSpPr>
            <a:spLocks noChangeShapeType="1"/>
          </p:cNvSpPr>
          <p:nvPr/>
        </p:nvSpPr>
        <p:spPr bwMode="auto">
          <a:xfrm flipV="1">
            <a:off x="2361763" y="3729248"/>
            <a:ext cx="2693714" cy="45719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80" name="Text Box 32"/>
          <p:cNvSpPr txBox="1">
            <a:spLocks noChangeArrowheads="1"/>
          </p:cNvSpPr>
          <p:nvPr/>
        </p:nvSpPr>
        <p:spPr bwMode="auto">
          <a:xfrm>
            <a:off x="5664200" y="1625600"/>
            <a:ext cx="4368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P = PUSAT BOLA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</a:p>
        </p:txBody>
      </p:sp>
      <p:sp>
        <p:nvSpPr>
          <p:cNvPr id="104483" name="Text Box 35"/>
          <p:cNvSpPr txBox="1">
            <a:spLocks noChangeArrowheads="1"/>
          </p:cNvSpPr>
          <p:nvPr/>
        </p:nvSpPr>
        <p:spPr bwMode="auto">
          <a:xfrm>
            <a:off x="3378200" y="3175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104484" name="Rectangle 36"/>
          <p:cNvSpPr>
            <a:spLocks noChangeArrowheads="1"/>
          </p:cNvSpPr>
          <p:nvPr/>
        </p:nvSpPr>
        <p:spPr bwMode="auto">
          <a:xfrm>
            <a:off x="3657600" y="5351463"/>
            <a:ext cx="457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 = diameter</a:t>
            </a:r>
          </a:p>
          <a:p>
            <a:r>
              <a:rPr lang="en-US" dirty="0"/>
              <a:t>   = </a:t>
            </a:r>
            <a:r>
              <a:rPr lang="en-US" dirty="0" err="1"/>
              <a:t>tali</a:t>
            </a:r>
            <a:r>
              <a:rPr lang="en-US" dirty="0"/>
              <a:t> </a:t>
            </a:r>
            <a:r>
              <a:rPr lang="en-US" dirty="0" err="1"/>
              <a:t>busur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,</a:t>
            </a:r>
          </a:p>
          <a:p>
            <a:r>
              <a:rPr lang="en-US" dirty="0"/>
              <a:t>      </a:t>
            </a:r>
            <a:r>
              <a:rPr lang="en-US" dirty="0" err="1"/>
              <a:t>pusat</a:t>
            </a:r>
            <a:r>
              <a:rPr lang="en-US" dirty="0"/>
              <a:t> bola</a:t>
            </a:r>
          </a:p>
        </p:txBody>
      </p:sp>
      <p:sp>
        <p:nvSpPr>
          <p:cNvPr id="104485" name="Rectangle 37"/>
          <p:cNvSpPr>
            <a:spLocks noChangeArrowheads="1"/>
          </p:cNvSpPr>
          <p:nvPr/>
        </p:nvSpPr>
        <p:spPr bwMode="auto">
          <a:xfrm>
            <a:off x="5765800" y="2989264"/>
            <a:ext cx="457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 = JARI-JARI</a:t>
            </a:r>
          </a:p>
          <a:p>
            <a:r>
              <a:rPr lang="en-US" dirty="0"/>
              <a:t>   =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</a:p>
          <a:p>
            <a:r>
              <a:rPr lang="en-US" dirty="0"/>
              <a:t>      </a:t>
            </a:r>
            <a:r>
              <a:rPr lang="en-US" dirty="0" err="1"/>
              <a:t>pusat</a:t>
            </a:r>
            <a:r>
              <a:rPr lang="en-US" dirty="0"/>
              <a:t> bola </a:t>
            </a:r>
            <a:r>
              <a:rPr lang="en-US" dirty="0" err="1"/>
              <a:t>dengan</a:t>
            </a:r>
            <a:r>
              <a:rPr lang="en-US" dirty="0"/>
              <a:t> </a:t>
            </a:r>
          </a:p>
          <a:p>
            <a:r>
              <a:rPr lang="en-US" dirty="0"/>
              <a:t>      </a:t>
            </a:r>
            <a:r>
              <a:rPr lang="en-US" dirty="0" err="1"/>
              <a:t>lengkung</a:t>
            </a:r>
            <a:endParaRPr lang="en-US" dirty="0"/>
          </a:p>
        </p:txBody>
      </p:sp>
      <p:sp>
        <p:nvSpPr>
          <p:cNvPr id="22" name="Rectangle 21">
            <a:hlinkClick r:id="rId2" action="ppaction://hlinksldjump"/>
          </p:cNvPr>
          <p:cNvSpPr/>
          <p:nvPr/>
        </p:nvSpPr>
        <p:spPr bwMode="auto">
          <a:xfrm>
            <a:off x="9343698" y="6227380"/>
            <a:ext cx="898633" cy="3941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latin typeface="Arial" charset="0"/>
              </a:rPr>
              <a:t>Materi</a:t>
            </a:r>
            <a:endParaRPr lang="en-US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4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4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4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4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4" grpId="0" animBg="1"/>
      <p:bldP spid="104477" grpId="0"/>
      <p:bldP spid="104478" grpId="0"/>
      <p:bldP spid="104479" grpId="0" animBg="1"/>
      <p:bldP spid="104480" grpId="0"/>
      <p:bldP spid="104483" grpId="0"/>
      <p:bldP spid="104484" grpId="0"/>
      <p:bldP spid="104485" grpId="0"/>
      <p:bldP spid="2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Oval 4"/>
          <p:cNvSpPr>
            <a:spLocks noChangeArrowheads="1"/>
          </p:cNvSpPr>
          <p:nvPr/>
        </p:nvSpPr>
        <p:spPr bwMode="auto">
          <a:xfrm>
            <a:off x="2146300" y="228600"/>
            <a:ext cx="6578600" cy="990600"/>
          </a:xfrm>
          <a:prstGeom prst="ellipse">
            <a:avLst/>
          </a:prstGeom>
          <a:solidFill>
            <a:srgbClr val="CC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MENEMUKAN RUMUS VOLUME BOLA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803400" y="1549401"/>
            <a:ext cx="8534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CC66FF"/>
                </a:solidFill>
              </a:rPr>
              <a:t>Siapkan</a:t>
            </a:r>
            <a:r>
              <a:rPr lang="en-US" sz="2400" dirty="0">
                <a:solidFill>
                  <a:srgbClr val="CC66FF"/>
                </a:solidFill>
              </a:rPr>
              <a:t> </a:t>
            </a:r>
            <a:r>
              <a:rPr lang="en-US" sz="2400" dirty="0" err="1">
                <a:solidFill>
                  <a:srgbClr val="CC66FF"/>
                </a:solidFill>
              </a:rPr>
              <a:t>Alat</a:t>
            </a:r>
            <a:r>
              <a:rPr lang="en-US" sz="2400" dirty="0">
                <a:solidFill>
                  <a:srgbClr val="CC66FF"/>
                </a:solidFill>
              </a:rPr>
              <a:t> </a:t>
            </a:r>
            <a:r>
              <a:rPr lang="en-US" sz="2400" dirty="0" err="1">
                <a:solidFill>
                  <a:srgbClr val="CC66FF"/>
                </a:solidFill>
              </a:rPr>
              <a:t>dan</a:t>
            </a:r>
            <a:r>
              <a:rPr lang="en-US" sz="2400" dirty="0">
                <a:solidFill>
                  <a:srgbClr val="CC66FF"/>
                </a:solidFill>
              </a:rPr>
              <a:t> </a:t>
            </a:r>
            <a:r>
              <a:rPr lang="en-US" sz="2400" dirty="0" err="1">
                <a:solidFill>
                  <a:srgbClr val="CC66FF"/>
                </a:solidFill>
              </a:rPr>
              <a:t>Bahan</a:t>
            </a:r>
            <a:r>
              <a:rPr lang="en-US" sz="2400" dirty="0">
                <a:solidFill>
                  <a:srgbClr val="CC66FF"/>
                </a:solidFill>
              </a:rPr>
              <a:t> :   </a:t>
            </a:r>
            <a:r>
              <a:rPr lang="en-US" sz="2400" dirty="0" err="1"/>
              <a:t>Gunting</a:t>
            </a:r>
            <a:r>
              <a:rPr lang="en-US" sz="2400" dirty="0"/>
              <a:t>, Cuter, </a:t>
            </a:r>
            <a:r>
              <a:rPr lang="en-US" sz="2400" dirty="0" err="1"/>
              <a:t>Selotif</a:t>
            </a:r>
            <a:r>
              <a:rPr lang="en-US" sz="2400" dirty="0"/>
              <a:t> </a:t>
            </a:r>
            <a:r>
              <a:rPr lang="en-US" sz="2400" dirty="0" err="1"/>
              <a:t>Bolak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                                         </a:t>
            </a:r>
            <a:r>
              <a:rPr lang="en-US" sz="2400" dirty="0" err="1"/>
              <a:t>Balik</a:t>
            </a:r>
            <a:r>
              <a:rPr lang="en-US" sz="2400" dirty="0"/>
              <a:t>, </a:t>
            </a:r>
            <a:r>
              <a:rPr lang="en-US" sz="2400" dirty="0" err="1"/>
              <a:t>Beras</a:t>
            </a:r>
            <a:r>
              <a:rPr lang="en-US" sz="2400" dirty="0"/>
              <a:t>, Bola </a:t>
            </a:r>
            <a:r>
              <a:rPr lang="en-US" sz="2400" dirty="0" err="1"/>
              <a:t>plastik</a:t>
            </a:r>
            <a:r>
              <a:rPr lang="en-US" sz="2400" dirty="0"/>
              <a:t>, </a:t>
            </a:r>
            <a:r>
              <a:rPr lang="en-US" sz="2400" dirty="0" err="1"/>
              <a:t>karton</a:t>
            </a:r>
            <a:endParaRPr lang="en-US" sz="2400" dirty="0"/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1727200" y="31496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400" dirty="0" err="1">
                <a:solidFill>
                  <a:srgbClr val="00B050"/>
                </a:solidFill>
              </a:rPr>
              <a:t>Belah</a:t>
            </a:r>
            <a:r>
              <a:rPr lang="en-US" sz="2400" dirty="0">
                <a:solidFill>
                  <a:srgbClr val="00B050"/>
                </a:solidFill>
              </a:rPr>
              <a:t> bola </a:t>
            </a:r>
            <a:r>
              <a:rPr lang="en-US" sz="2400" dirty="0" err="1">
                <a:solidFill>
                  <a:srgbClr val="00B050"/>
                </a:solidFill>
              </a:rPr>
              <a:t>menjadi</a:t>
            </a:r>
            <a:r>
              <a:rPr lang="en-US" sz="2400" dirty="0">
                <a:solidFill>
                  <a:srgbClr val="00B050"/>
                </a:solidFill>
              </a:rPr>
              <a:t> 2</a:t>
            </a:r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1727200" y="5503864"/>
            <a:ext cx="741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dirty="0">
                <a:solidFill>
                  <a:srgbClr val="92D050"/>
                </a:solidFill>
              </a:rPr>
              <a:t>4. </a:t>
            </a:r>
            <a:r>
              <a:rPr lang="en-US" sz="2400" dirty="0" err="1">
                <a:solidFill>
                  <a:srgbClr val="92D050"/>
                </a:solidFill>
              </a:rPr>
              <a:t>Ulangi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kegiatan</a:t>
            </a:r>
            <a:r>
              <a:rPr lang="en-US" sz="2400" dirty="0">
                <a:solidFill>
                  <a:srgbClr val="92D050"/>
                </a:solidFill>
              </a:rPr>
              <a:t> 3 </a:t>
            </a:r>
            <a:r>
              <a:rPr lang="en-US" sz="2400" dirty="0" err="1">
                <a:solidFill>
                  <a:srgbClr val="92D050"/>
                </a:solidFill>
              </a:rPr>
              <a:t>diatas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sampai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kedua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belahan</a:t>
            </a:r>
            <a:r>
              <a:rPr lang="en-US" sz="2400" dirty="0">
                <a:solidFill>
                  <a:srgbClr val="92D050"/>
                </a:solidFill>
              </a:rPr>
              <a:t> bola </a:t>
            </a:r>
            <a:r>
              <a:rPr lang="en-US" sz="2400" dirty="0" err="1">
                <a:solidFill>
                  <a:srgbClr val="92D050"/>
                </a:solidFill>
              </a:rPr>
              <a:t>penuh</a:t>
            </a:r>
            <a:r>
              <a:rPr lang="en-US" sz="2400" dirty="0">
                <a:solidFill>
                  <a:srgbClr val="92D050"/>
                </a:solidFill>
              </a:rPr>
              <a:t>. </a:t>
            </a:r>
            <a:r>
              <a:rPr lang="en-US" sz="2400" dirty="0" err="1">
                <a:solidFill>
                  <a:srgbClr val="92D050"/>
                </a:solidFill>
              </a:rPr>
              <a:t>Catat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sampai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berapa</a:t>
            </a:r>
            <a:r>
              <a:rPr lang="en-US" sz="2400" dirty="0">
                <a:solidFill>
                  <a:srgbClr val="92D050"/>
                </a:solidFill>
              </a:rPr>
              <a:t> kali </a:t>
            </a:r>
            <a:r>
              <a:rPr lang="en-US" sz="2400" dirty="0" err="1">
                <a:solidFill>
                  <a:srgbClr val="92D050"/>
                </a:solidFill>
              </a:rPr>
              <a:t>beras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dalam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kerucut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dituang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ke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err="1">
                <a:solidFill>
                  <a:srgbClr val="92D050"/>
                </a:solidFill>
              </a:rPr>
              <a:t>dalam</a:t>
            </a:r>
            <a:r>
              <a:rPr lang="en-US" sz="2400" dirty="0">
                <a:solidFill>
                  <a:srgbClr val="92D050"/>
                </a:solidFill>
              </a:rPr>
              <a:t> bola !</a:t>
            </a:r>
          </a:p>
        </p:txBody>
      </p:sp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1751013" y="4576764"/>
            <a:ext cx="84629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dirty="0">
                <a:solidFill>
                  <a:srgbClr val="FFC000"/>
                </a:solidFill>
              </a:rPr>
              <a:t>3. </a:t>
            </a:r>
            <a:r>
              <a:rPr lang="en-US" sz="2400" dirty="0" err="1">
                <a:solidFill>
                  <a:srgbClr val="FFC000"/>
                </a:solidFill>
              </a:rPr>
              <a:t>Isi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kerucut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dengan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beras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penuh</a:t>
            </a:r>
            <a:r>
              <a:rPr lang="en-US" sz="2400" dirty="0">
                <a:solidFill>
                  <a:srgbClr val="FFC000"/>
                </a:solidFill>
              </a:rPr>
              <a:t>. </a:t>
            </a:r>
            <a:r>
              <a:rPr lang="en-US" sz="2400" dirty="0" err="1">
                <a:solidFill>
                  <a:srgbClr val="FFC000"/>
                </a:solidFill>
              </a:rPr>
              <a:t>Tuangkan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ke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dalam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salah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satu</a:t>
            </a:r>
            <a:r>
              <a:rPr lang="en-US" sz="2400" dirty="0">
                <a:solidFill>
                  <a:srgbClr val="FFC000"/>
                </a:solidFill>
              </a:rPr>
              <a:t> bola yang </a:t>
            </a:r>
            <a:r>
              <a:rPr lang="en-US" sz="2400" dirty="0" err="1">
                <a:solidFill>
                  <a:srgbClr val="FFC000"/>
                </a:solidFill>
              </a:rPr>
              <a:t>sudah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dibelah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106505" name="Rectangle 9"/>
          <p:cNvSpPr>
            <a:spLocks noChangeArrowheads="1"/>
          </p:cNvSpPr>
          <p:nvPr/>
        </p:nvSpPr>
        <p:spPr bwMode="auto">
          <a:xfrm>
            <a:off x="1739900" y="3687764"/>
            <a:ext cx="7335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sz="2400" dirty="0">
                <a:solidFill>
                  <a:srgbClr val="FF0000"/>
                </a:solidFill>
              </a:rPr>
              <a:t>2. </a:t>
            </a:r>
            <a:r>
              <a:rPr lang="en-US" sz="2400" dirty="0" err="1">
                <a:solidFill>
                  <a:srgbClr val="FF0000"/>
                </a:solidFill>
              </a:rPr>
              <a:t>Buatlah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kerucut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  <a:r>
              <a:rPr lang="en-US" sz="2400" dirty="0" err="1">
                <a:solidFill>
                  <a:srgbClr val="FF0000"/>
                </a:solidFill>
              </a:rPr>
              <a:t>dari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karton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dengan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tinggi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jari-jarinya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sama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dengan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jari-jari</a:t>
            </a:r>
            <a:r>
              <a:rPr lang="en-US" sz="2400" dirty="0">
                <a:solidFill>
                  <a:srgbClr val="FF0000"/>
                </a:solidFill>
              </a:rPr>
              <a:t> bola</a:t>
            </a:r>
          </a:p>
        </p:txBody>
      </p:sp>
      <p:sp>
        <p:nvSpPr>
          <p:cNvPr id="106506" name="Rectangle 10"/>
          <p:cNvSpPr>
            <a:spLocks noChangeArrowheads="1"/>
          </p:cNvSpPr>
          <p:nvPr/>
        </p:nvSpPr>
        <p:spPr bwMode="auto">
          <a:xfrm>
            <a:off x="1863726" y="2595563"/>
            <a:ext cx="12077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CC00CC"/>
                </a:solidFill>
              </a:rPr>
              <a:t>Caranya</a:t>
            </a:r>
            <a:r>
              <a:rPr lang="en-US" dirty="0">
                <a:solidFill>
                  <a:srgbClr val="CC00CC"/>
                </a:solidFill>
              </a:rPr>
              <a:t>…..</a:t>
            </a:r>
          </a:p>
        </p:txBody>
      </p:sp>
      <p:sp>
        <p:nvSpPr>
          <p:cNvPr id="9" name="Right Arrow 8">
            <a:hlinkClick r:id="rId2" action="ppaction://hlinksldjump"/>
          </p:cNvPr>
          <p:cNvSpPr/>
          <p:nvPr/>
        </p:nvSpPr>
        <p:spPr bwMode="auto">
          <a:xfrm>
            <a:off x="9627477" y="6132788"/>
            <a:ext cx="725212" cy="4729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latin typeface="Arial" charset="0"/>
              </a:rPr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7" dur="5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nimBg="1"/>
      <p:bldP spid="106501" grpId="0"/>
      <p:bldP spid="106502" grpId="0"/>
      <p:bldP spid="106503" grpId="0"/>
      <p:bldP spid="106504" grpId="0"/>
      <p:bldP spid="106505" grpId="0"/>
      <p:bldP spid="106506" grpId="0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2060028" y="551794"/>
            <a:ext cx="8213834" cy="88286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CC66FF"/>
                </a:solidFill>
              </a:rPr>
              <a:t>Dari </a:t>
            </a:r>
            <a:r>
              <a:rPr lang="en-US" sz="2400" dirty="0" err="1">
                <a:solidFill>
                  <a:srgbClr val="CC66FF"/>
                </a:solidFill>
              </a:rPr>
              <a:t>kegiatan</a:t>
            </a:r>
            <a:r>
              <a:rPr lang="en-US" sz="2400" dirty="0">
                <a:solidFill>
                  <a:srgbClr val="CC66FF"/>
                </a:solidFill>
              </a:rPr>
              <a:t> </a:t>
            </a:r>
            <a:r>
              <a:rPr lang="en-US" sz="2400" dirty="0" err="1">
                <a:solidFill>
                  <a:srgbClr val="CC66FF"/>
                </a:solidFill>
              </a:rPr>
              <a:t>kita</a:t>
            </a:r>
            <a:r>
              <a:rPr lang="en-US" sz="2400" dirty="0">
                <a:solidFill>
                  <a:srgbClr val="CC66FF"/>
                </a:solidFill>
              </a:rPr>
              <a:t> </a:t>
            </a:r>
            <a:r>
              <a:rPr lang="en-US" sz="2400" dirty="0" err="1">
                <a:solidFill>
                  <a:srgbClr val="CC66FF"/>
                </a:solidFill>
              </a:rPr>
              <a:t>tadi</a:t>
            </a:r>
            <a:r>
              <a:rPr lang="en-US" sz="2400" dirty="0">
                <a:solidFill>
                  <a:srgbClr val="CC66FF"/>
                </a:solidFill>
              </a:rPr>
              <a:t>, </a:t>
            </a:r>
            <a:r>
              <a:rPr lang="en-US" sz="2400" dirty="0" err="1">
                <a:solidFill>
                  <a:srgbClr val="CC66FF"/>
                </a:solidFill>
              </a:rPr>
              <a:t>apa</a:t>
            </a:r>
            <a:r>
              <a:rPr lang="en-US" sz="2400" dirty="0">
                <a:solidFill>
                  <a:srgbClr val="CC66FF"/>
                </a:solidFill>
              </a:rPr>
              <a:t> yang </a:t>
            </a:r>
            <a:r>
              <a:rPr lang="en-US" sz="2400" dirty="0" err="1">
                <a:solidFill>
                  <a:srgbClr val="CC66FF"/>
                </a:solidFill>
              </a:rPr>
              <a:t>dapat</a:t>
            </a:r>
            <a:r>
              <a:rPr lang="en-US" sz="2400" dirty="0">
                <a:solidFill>
                  <a:srgbClr val="CC66FF"/>
                </a:solidFill>
              </a:rPr>
              <a:t> </a:t>
            </a:r>
            <a:r>
              <a:rPr lang="en-US" sz="2400" dirty="0" err="1">
                <a:solidFill>
                  <a:srgbClr val="CC66FF"/>
                </a:solidFill>
              </a:rPr>
              <a:t>disimpulkan</a:t>
            </a:r>
            <a:r>
              <a:rPr lang="en-US" sz="2400" dirty="0">
                <a:solidFill>
                  <a:srgbClr val="CC66FF"/>
                </a:solidFill>
              </a:rPr>
              <a:t>?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Arial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075793" y="1716253"/>
            <a:ext cx="8204200" cy="461665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mengisi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belahan</a:t>
            </a:r>
            <a:r>
              <a:rPr lang="en-US" sz="2400" dirty="0"/>
              <a:t> bola </a:t>
            </a:r>
            <a:r>
              <a:rPr lang="en-US" sz="2400" dirty="0" err="1"/>
              <a:t>diperlukan</a:t>
            </a:r>
            <a:r>
              <a:rPr lang="en-US" sz="2400" dirty="0"/>
              <a:t> </a:t>
            </a:r>
            <a:r>
              <a:rPr lang="en-US" sz="2400" dirty="0" err="1"/>
              <a:t>pengulangan</a:t>
            </a:r>
            <a:r>
              <a:rPr lang="en-US" sz="2400" dirty="0"/>
              <a:t> 4 kali 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2927132" y="3121574"/>
            <a:ext cx="6653048" cy="2774731"/>
          </a:xfrm>
          <a:prstGeom prst="roundRect">
            <a:avLst/>
          </a:prstGeom>
          <a:solidFill>
            <a:srgbClr val="EEFE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Sehingga</a:t>
            </a:r>
            <a:r>
              <a:rPr lang="en-US" sz="2000" b="1" dirty="0">
                <a:latin typeface="Arial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Volume Bola = 4 Volume </a:t>
            </a:r>
            <a:r>
              <a:rPr lang="en-US" dirty="0" err="1"/>
              <a:t>Kerucut</a:t>
            </a:r>
            <a:endParaRPr lang="en-US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/>
              <a:t>Coba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sekalian</a:t>
            </a:r>
            <a:r>
              <a:rPr lang="en-US" dirty="0"/>
              <a:t> </a:t>
            </a:r>
            <a:r>
              <a:rPr lang="en-US" dirty="0" err="1"/>
              <a:t>sebut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Volume </a:t>
            </a:r>
            <a:r>
              <a:rPr lang="en-US" dirty="0" err="1"/>
              <a:t>Kerucut</a:t>
            </a:r>
            <a:r>
              <a:rPr lang="en-US" dirty="0"/>
              <a:t> ?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Volume </a:t>
            </a:r>
            <a:r>
              <a:rPr lang="en-US" dirty="0" err="1"/>
              <a:t>Kerucut</a:t>
            </a:r>
            <a:r>
              <a:rPr lang="en-US" dirty="0"/>
              <a:t> =</a:t>
            </a:r>
          </a:p>
        </p:txBody>
      </p:sp>
      <p:graphicFrame>
        <p:nvGraphicFramePr>
          <p:cNvPr id="108545" name="Object 1"/>
          <p:cNvGraphicFramePr>
            <a:graphicFrameLocks noChangeAspect="1"/>
          </p:cNvGraphicFramePr>
          <p:nvPr/>
        </p:nvGraphicFramePr>
        <p:xfrm>
          <a:off x="5545958" y="4524922"/>
          <a:ext cx="1369848" cy="724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406080" imgH="393480" progId="Equation.3">
                  <p:embed/>
                </p:oleObj>
              </mc:Choice>
              <mc:Fallback>
                <p:oleObj name="Equation" r:id="rId3" imgW="406080" imgH="393480" progId="Equation.3">
                  <p:embed/>
                  <p:pic>
                    <p:nvPicPr>
                      <p:cNvPr id="108545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958" y="4524922"/>
                        <a:ext cx="1369848" cy="7249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Arrow 5">
            <a:hlinkClick r:id="rId5" action="ppaction://hlinksldjump"/>
          </p:cNvPr>
          <p:cNvSpPr/>
          <p:nvPr/>
        </p:nvSpPr>
        <p:spPr bwMode="auto">
          <a:xfrm>
            <a:off x="9627477" y="6132788"/>
            <a:ext cx="725212" cy="4729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latin typeface="Arial" charset="0"/>
              </a:rPr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 bwMode="auto">
          <a:xfrm>
            <a:off x="2879835" y="693685"/>
            <a:ext cx="6526925" cy="3957145"/>
          </a:xfrm>
          <a:prstGeom prst="snip2Diag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Karena</a:t>
            </a:r>
            <a:r>
              <a:rPr lang="en-US" sz="2000" b="1" dirty="0">
                <a:latin typeface="Arial" charset="0"/>
              </a:rPr>
              <a:t> Volume Bola = 4 Volume </a:t>
            </a:r>
            <a:r>
              <a:rPr lang="en-US" sz="2000" b="1" dirty="0" err="1">
                <a:latin typeface="Arial" charset="0"/>
              </a:rPr>
              <a:t>Kerucut</a:t>
            </a:r>
            <a:endParaRPr lang="en-US" sz="2000" b="1" dirty="0"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/>
              <a:t>Sehingga</a:t>
            </a:r>
            <a:r>
              <a:rPr lang="en-US" dirty="0"/>
              <a:t>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V Bola =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	=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	=    </a:t>
            </a:r>
            <a:endParaRPr lang="en-US" sz="2000" b="1" dirty="0">
              <a:latin typeface="Arial" charset="0"/>
            </a:endParaRPr>
          </a:p>
        </p:txBody>
      </p:sp>
      <p:graphicFrame>
        <p:nvGraphicFramePr>
          <p:cNvPr id="152579" name="Object 3"/>
          <p:cNvGraphicFramePr>
            <a:graphicFrameLocks noChangeAspect="1"/>
          </p:cNvGraphicFramePr>
          <p:nvPr/>
        </p:nvGraphicFramePr>
        <p:xfrm>
          <a:off x="4397922" y="1719153"/>
          <a:ext cx="12065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495000" imgH="393480" progId="Equation.3">
                  <p:embed/>
                </p:oleObj>
              </mc:Choice>
              <mc:Fallback>
                <p:oleObj name="Equation" r:id="rId3" imgW="495000" imgH="393480" progId="Equation.3">
                  <p:embed/>
                  <p:pic>
                    <p:nvPicPr>
                      <p:cNvPr id="1525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922" y="1719153"/>
                        <a:ext cx="1206500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80" name="Object 4"/>
          <p:cNvGraphicFramePr>
            <a:graphicFrameLocks noChangeAspect="1"/>
          </p:cNvGraphicFramePr>
          <p:nvPr/>
        </p:nvGraphicFramePr>
        <p:xfrm>
          <a:off x="4409088" y="2648607"/>
          <a:ext cx="1545023" cy="72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660240" imgH="393480" progId="Equation.3">
                  <p:embed/>
                </p:oleObj>
              </mc:Choice>
              <mc:Fallback>
                <p:oleObj name="Equation" r:id="rId5" imgW="660240" imgH="393480" progId="Equation.3">
                  <p:embed/>
                  <p:pic>
                    <p:nvPicPr>
                      <p:cNvPr id="1525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9088" y="2648607"/>
                        <a:ext cx="1545023" cy="72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81" name="Object 5"/>
          <p:cNvGraphicFramePr>
            <a:graphicFrameLocks noChangeAspect="1"/>
          </p:cNvGraphicFramePr>
          <p:nvPr/>
        </p:nvGraphicFramePr>
        <p:xfrm>
          <a:off x="4515068" y="3500162"/>
          <a:ext cx="1360215" cy="756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355320" imgH="393480" progId="Equation.3">
                  <p:embed/>
                </p:oleObj>
              </mc:Choice>
              <mc:Fallback>
                <p:oleObj name="Equation" r:id="rId7" imgW="355320" imgH="393480" progId="Equation.3">
                  <p:embed/>
                  <p:pic>
                    <p:nvPicPr>
                      <p:cNvPr id="1525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5068" y="3500162"/>
                        <a:ext cx="1360215" cy="7565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hlinkClick r:id="rId9" action="ppaction://hlinksldjump"/>
          </p:cNvPr>
          <p:cNvSpPr/>
          <p:nvPr/>
        </p:nvSpPr>
        <p:spPr bwMode="auto">
          <a:xfrm>
            <a:off x="9722067" y="6353504"/>
            <a:ext cx="725215" cy="29954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Arial" charset="0"/>
              </a:rPr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2"/>
          <a:srcRect l="1559" t="28513" r="68599" b="46083"/>
          <a:stretch>
            <a:fillRect/>
          </a:stretch>
        </p:blipFill>
        <p:spPr bwMode="auto">
          <a:xfrm>
            <a:off x="4654877" y="3820620"/>
            <a:ext cx="21209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943100" y="457200"/>
            <a:ext cx="309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rgbClr val="CC00CC"/>
                </a:solidFill>
              </a:rPr>
              <a:t>SOAL</a:t>
            </a:r>
          </a:p>
        </p:txBody>
      </p:sp>
      <p:sp>
        <p:nvSpPr>
          <p:cNvPr id="110598" name="Text Box 6"/>
          <p:cNvSpPr txBox="1">
            <a:spLocks noChangeArrowheads="1"/>
          </p:cNvSpPr>
          <p:nvPr/>
        </p:nvSpPr>
        <p:spPr bwMode="auto">
          <a:xfrm>
            <a:off x="1948794" y="2366143"/>
            <a:ext cx="629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Sebuah</a:t>
            </a:r>
            <a:r>
              <a:rPr lang="en-US" sz="2400" dirty="0"/>
              <a:t> bola </a:t>
            </a:r>
            <a:r>
              <a:rPr lang="en-US" sz="2400" dirty="0" err="1"/>
              <a:t>bekel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jari-jari</a:t>
            </a:r>
            <a:r>
              <a:rPr lang="en-US" sz="2400" dirty="0"/>
              <a:t> 3 cm. </a:t>
            </a:r>
            <a:r>
              <a:rPr lang="en-US" sz="2400" dirty="0" err="1"/>
              <a:t>Carilah</a:t>
            </a:r>
            <a:r>
              <a:rPr lang="en-US" sz="2400" dirty="0"/>
              <a:t> Volume ?</a:t>
            </a:r>
          </a:p>
        </p:txBody>
      </p:sp>
      <p:sp>
        <p:nvSpPr>
          <p:cNvPr id="17" name="Right Arrow 16">
            <a:hlinkClick r:id="rId3" action="ppaction://hlinksldjump"/>
          </p:cNvPr>
          <p:cNvSpPr/>
          <p:nvPr/>
        </p:nvSpPr>
        <p:spPr bwMode="auto">
          <a:xfrm>
            <a:off x="8460828" y="5533698"/>
            <a:ext cx="1954924" cy="107205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Arial" charset="0"/>
              </a:rPr>
              <a:t>jawaban</a:t>
            </a:r>
            <a:endParaRPr lang="en-US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/>
      <p:bldP spid="110598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auto">
          <a:xfrm>
            <a:off x="2990194" y="394138"/>
            <a:ext cx="5265683" cy="835572"/>
          </a:xfrm>
          <a:prstGeom prst="round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44262" y="520262"/>
            <a:ext cx="8087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63614" y="551794"/>
            <a:ext cx="484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BANGUN RUANG SISI LENGKUNG</a:t>
            </a:r>
          </a:p>
        </p:txBody>
      </p:sp>
      <p:sp>
        <p:nvSpPr>
          <p:cNvPr id="23" name="Snip Single Corner Rectangle 22"/>
          <p:cNvSpPr/>
          <p:nvPr/>
        </p:nvSpPr>
        <p:spPr bwMode="auto">
          <a:xfrm>
            <a:off x="2312276" y="2144111"/>
            <a:ext cx="7425558" cy="945931"/>
          </a:xfrm>
          <a:prstGeom prst="snip1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Untuk mempelajari materi bangun ruang sisi lengkung,</a:t>
            </a:r>
            <a:r>
              <a:rPr lang="en-US" sz="2000" b="1" dirty="0">
                <a:solidFill>
                  <a:srgbClr val="FFC000"/>
                </a:solidFill>
                <a:latin typeface="Arial" charset="0"/>
              </a:rPr>
              <a:t> 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power point ini dibagi menjadi 4 bagian ya</a:t>
            </a:r>
            <a:r>
              <a:rPr lang="en-US" sz="2000" b="1" dirty="0" err="1">
                <a:solidFill>
                  <a:srgbClr val="FFC000"/>
                </a:solidFill>
                <a:latin typeface="Arial" charset="0"/>
              </a:rPr>
              <a:t>i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tu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023945" y="3689132"/>
            <a:ext cx="1876096" cy="725214"/>
          </a:xfrm>
          <a:prstGeom prst="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Materi</a:t>
            </a:r>
            <a:endParaRPr lang="en-US" sz="2000" b="1" dirty="0"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rot="5400000">
            <a:off x="5631713" y="3397469"/>
            <a:ext cx="550999" cy="79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859517" y="4445875"/>
            <a:ext cx="662152" cy="4887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rot="10800000" flipV="1">
            <a:off x="5197369" y="4461641"/>
            <a:ext cx="599086" cy="4887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ound Same Side Corner Rectangle 30">
            <a:hlinkClick r:id="rId2" action="ppaction://hlinksldjump"/>
          </p:cNvPr>
          <p:cNvSpPr/>
          <p:nvPr/>
        </p:nvSpPr>
        <p:spPr bwMode="auto">
          <a:xfrm>
            <a:off x="6001406" y="4997669"/>
            <a:ext cx="2853559" cy="551793"/>
          </a:xfrm>
          <a:prstGeom prst="round2Same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Bola</a:t>
            </a:r>
          </a:p>
        </p:txBody>
      </p:sp>
      <p:sp>
        <p:nvSpPr>
          <p:cNvPr id="33" name="Round Same Side Corner Rectangle 32">
            <a:hlinkClick r:id="rId3" action="ppaction://hlinksldjump"/>
          </p:cNvPr>
          <p:cNvSpPr/>
          <p:nvPr/>
        </p:nvSpPr>
        <p:spPr bwMode="auto">
          <a:xfrm>
            <a:off x="2953402" y="4992429"/>
            <a:ext cx="2874585" cy="551793"/>
          </a:xfrm>
          <a:prstGeom prst="round2SameRect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Tabung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 bwMode="auto">
          <a:xfrm>
            <a:off x="9390993" y="6038193"/>
            <a:ext cx="851338" cy="551794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Menu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8042" y="536028"/>
            <a:ext cx="3452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JAWAB</a:t>
            </a:r>
          </a:p>
        </p:txBody>
      </p:sp>
      <p:sp>
        <p:nvSpPr>
          <p:cNvPr id="3" name="Rounded Rectangle 2"/>
          <p:cNvSpPr/>
          <p:nvPr/>
        </p:nvSpPr>
        <p:spPr bwMode="auto">
          <a:xfrm>
            <a:off x="2501462" y="1608083"/>
            <a:ext cx="6716110" cy="4177862"/>
          </a:xfrm>
          <a:prstGeom prst="roundRect">
            <a:avLst/>
          </a:prstGeom>
          <a:solidFill>
            <a:srgbClr val="EEFE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Diketahui</a:t>
            </a:r>
            <a:r>
              <a:rPr lang="en-US" sz="2000" b="1" dirty="0">
                <a:latin typeface="Arial" charset="0"/>
              </a:rPr>
              <a:t>	: r Bola = 3 cm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/>
              <a:t>Ditanya</a:t>
            </a:r>
            <a:r>
              <a:rPr lang="en-US" dirty="0"/>
              <a:t>	: V Bola?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Penyelesaian</a:t>
            </a:r>
            <a:r>
              <a:rPr lang="en-US" sz="2000" b="1" dirty="0">
                <a:latin typeface="Arial" charset="0"/>
              </a:rPr>
              <a:t>	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V Bola =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	</a:t>
            </a:r>
            <a:r>
              <a:rPr lang="en-US" sz="2000" b="1" dirty="0">
                <a:latin typeface="Arial" charset="0"/>
              </a:rPr>
              <a:t>=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	= </a:t>
            </a:r>
            <a:endParaRPr lang="en-US" sz="2000" b="1" dirty="0"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jadi</a:t>
            </a:r>
            <a:r>
              <a:rPr lang="en-US" sz="2000" b="1" dirty="0">
                <a:latin typeface="Arial" charset="0"/>
              </a:rPr>
              <a:t> Volume Bola </a:t>
            </a:r>
            <a:r>
              <a:rPr lang="en-US" sz="2000" b="1" dirty="0" err="1">
                <a:latin typeface="Arial" charset="0"/>
              </a:rPr>
              <a:t>bekel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tersebut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adalah</a:t>
            </a:r>
            <a:r>
              <a:rPr lang="en-US" sz="2000" b="1" dirty="0">
                <a:latin typeface="Arial" charset="0"/>
              </a:rPr>
              <a:t> 36 cm</a:t>
            </a:r>
            <a:r>
              <a:rPr lang="en-US" sz="2000" b="1" baseline="30000" dirty="0">
                <a:latin typeface="Arial" charset="0"/>
              </a:rPr>
              <a:t>3</a:t>
            </a:r>
          </a:p>
        </p:txBody>
      </p:sp>
      <p:graphicFrame>
        <p:nvGraphicFramePr>
          <p:cNvPr id="154626" name="Object 2"/>
          <p:cNvGraphicFramePr>
            <a:graphicFrameLocks noChangeAspect="1"/>
          </p:cNvGraphicFramePr>
          <p:nvPr/>
        </p:nvGraphicFramePr>
        <p:xfrm>
          <a:off x="3868682" y="2901074"/>
          <a:ext cx="1107966" cy="693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355320" imgH="393480" progId="Equation.3">
                  <p:embed/>
                </p:oleObj>
              </mc:Choice>
              <mc:Fallback>
                <p:oleObj name="Equation" r:id="rId3" imgW="355320" imgH="393480" progId="Equation.3">
                  <p:embed/>
                  <p:pic>
                    <p:nvPicPr>
                      <p:cNvPr id="1546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682" y="2901074"/>
                        <a:ext cx="1107966" cy="6934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27" name="Object 3"/>
          <p:cNvGraphicFramePr>
            <a:graphicFrameLocks noChangeAspect="1"/>
          </p:cNvGraphicFramePr>
          <p:nvPr/>
        </p:nvGraphicFramePr>
        <p:xfrm>
          <a:off x="3966122" y="3768179"/>
          <a:ext cx="1325837" cy="772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444240" imgH="393480" progId="Equation.3">
                  <p:embed/>
                </p:oleObj>
              </mc:Choice>
              <mc:Fallback>
                <p:oleObj name="Equation" r:id="rId5" imgW="444240" imgH="393480" progId="Equation.3">
                  <p:embed/>
                  <p:pic>
                    <p:nvPicPr>
                      <p:cNvPr id="1546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6122" y="3768179"/>
                        <a:ext cx="1325837" cy="7722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28" name="Object 4"/>
          <p:cNvGraphicFramePr>
            <a:graphicFrameLocks noChangeAspect="1"/>
          </p:cNvGraphicFramePr>
          <p:nvPr/>
        </p:nvGraphicFramePr>
        <p:xfrm>
          <a:off x="3963494" y="4556235"/>
          <a:ext cx="603250" cy="409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291960" imgH="177480" progId="Equation.3">
                  <p:embed/>
                </p:oleObj>
              </mc:Choice>
              <mc:Fallback>
                <p:oleObj name="Equation" r:id="rId7" imgW="291960" imgH="177480" progId="Equation.3">
                  <p:embed/>
                  <p:pic>
                    <p:nvPicPr>
                      <p:cNvPr id="1546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3494" y="4556235"/>
                        <a:ext cx="603250" cy="4099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hlinkClick r:id="rId9" action="ppaction://hlinksldjump"/>
          </p:cNvPr>
          <p:cNvSpPr/>
          <p:nvPr/>
        </p:nvSpPr>
        <p:spPr bwMode="auto">
          <a:xfrm>
            <a:off x="9722067" y="6353504"/>
            <a:ext cx="725215" cy="29954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Arial" charset="0"/>
              </a:rPr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4979" y="677917"/>
            <a:ext cx="2948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L</a:t>
            </a:r>
            <a:r>
              <a:rPr lang="en-US" sz="2800" dirty="0">
                <a:solidFill>
                  <a:srgbClr val="FF0000"/>
                </a:solidFill>
              </a:rPr>
              <a:t>AT</a:t>
            </a:r>
            <a:r>
              <a:rPr lang="en-US" sz="2800" dirty="0">
                <a:solidFill>
                  <a:srgbClr val="00B050"/>
                </a:solidFill>
              </a:rPr>
              <a:t>IH</a:t>
            </a:r>
            <a:r>
              <a:rPr lang="en-US" sz="2800" dirty="0">
                <a:solidFill>
                  <a:srgbClr val="CC66FF"/>
                </a:solidFill>
              </a:rPr>
              <a:t>A</a:t>
            </a:r>
            <a:r>
              <a:rPr lang="en-US" sz="2800" dirty="0">
                <a:solidFill>
                  <a:srgbClr val="0070C0"/>
                </a:solidFill>
              </a:rPr>
              <a:t>N</a:t>
            </a:r>
          </a:p>
        </p:txBody>
      </p:sp>
      <p:sp>
        <p:nvSpPr>
          <p:cNvPr id="3" name="Snip Diagonal Corner Rectangle 2"/>
          <p:cNvSpPr/>
          <p:nvPr/>
        </p:nvSpPr>
        <p:spPr bwMode="auto">
          <a:xfrm>
            <a:off x="2611821" y="1891862"/>
            <a:ext cx="6574220" cy="3216165"/>
          </a:xfrm>
          <a:prstGeom prst="snip2DiagRect">
            <a:avLst/>
          </a:prstGeom>
          <a:solidFill>
            <a:srgbClr val="BFFE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400" dirty="0" err="1">
                <a:solidFill>
                  <a:srgbClr val="0070C0"/>
                </a:solidFill>
              </a:rPr>
              <a:t>Sebuah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tabung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alasnya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berjari-jari</a:t>
            </a:r>
            <a:r>
              <a:rPr lang="en-US" sz="2400" dirty="0">
                <a:solidFill>
                  <a:srgbClr val="0070C0"/>
                </a:solidFill>
              </a:rPr>
              <a:t> 20 cm </a:t>
            </a:r>
            <a:r>
              <a:rPr lang="en-US" sz="2400" dirty="0" err="1">
                <a:solidFill>
                  <a:srgbClr val="0070C0"/>
                </a:solidFill>
              </a:rPr>
              <a:t>dan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tingginya</a:t>
            </a:r>
            <a:r>
              <a:rPr lang="en-US" sz="2400" dirty="0">
                <a:solidFill>
                  <a:srgbClr val="0070C0"/>
                </a:solidFill>
              </a:rPr>
              <a:t> 30 cm. </a:t>
            </a:r>
            <a:r>
              <a:rPr lang="en-US" sz="2400" dirty="0" err="1">
                <a:solidFill>
                  <a:srgbClr val="0070C0"/>
                </a:solidFill>
              </a:rPr>
              <a:t>hitunglah</a:t>
            </a:r>
            <a:r>
              <a:rPr lang="en-US" sz="2400" dirty="0">
                <a:solidFill>
                  <a:srgbClr val="0070C0"/>
                </a:solidFill>
              </a:rPr>
              <a:t> volume </a:t>
            </a:r>
            <a:r>
              <a:rPr lang="en-US" sz="2400" dirty="0" err="1">
                <a:solidFill>
                  <a:srgbClr val="0070C0"/>
                </a:solidFill>
              </a:rPr>
              <a:t>tabung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tersebut</a:t>
            </a:r>
            <a:r>
              <a:rPr lang="en-US" sz="2400" dirty="0">
                <a:solidFill>
                  <a:srgbClr val="0070C0"/>
                </a:solidFill>
              </a:rPr>
              <a:t> ?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sz="2400" dirty="0">
              <a:solidFill>
                <a:srgbClr val="0070C0"/>
              </a:solidFill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400" b="1" dirty="0">
                <a:solidFill>
                  <a:srgbClr val="7030A0"/>
                </a:solidFill>
                <a:latin typeface="Arial" charset="0"/>
              </a:rPr>
              <a:t>Volume </a:t>
            </a:r>
            <a:r>
              <a:rPr lang="en-US" sz="2400" b="1" dirty="0" err="1">
                <a:solidFill>
                  <a:srgbClr val="7030A0"/>
                </a:solidFill>
                <a:latin typeface="Arial" charset="0"/>
              </a:rPr>
              <a:t>Sebuah</a:t>
            </a:r>
            <a:r>
              <a:rPr lang="en-US" sz="2400" b="1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charset="0"/>
              </a:rPr>
              <a:t>tabung</a:t>
            </a:r>
            <a:r>
              <a:rPr lang="en-US" sz="2400" b="1" dirty="0">
                <a:solidFill>
                  <a:srgbClr val="7030A0"/>
                </a:solidFill>
                <a:latin typeface="Arial" charset="0"/>
              </a:rPr>
              <a:t> 100 cm</a:t>
            </a:r>
            <a:r>
              <a:rPr lang="en-US" sz="2400" b="1" baseline="30000" dirty="0">
                <a:solidFill>
                  <a:srgbClr val="7030A0"/>
                </a:solidFill>
                <a:latin typeface="Arial" charset="0"/>
              </a:rPr>
              <a:t>3</a:t>
            </a:r>
            <a:r>
              <a:rPr lang="en-US" sz="2400" b="1" dirty="0">
                <a:solidFill>
                  <a:srgbClr val="7030A0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7030A0"/>
                </a:solidFill>
                <a:latin typeface="Arial" charset="0"/>
              </a:rPr>
              <a:t>dan</a:t>
            </a:r>
            <a:r>
              <a:rPr lang="en-US" sz="2400" b="1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charset="0"/>
              </a:rPr>
              <a:t>jari-jari</a:t>
            </a:r>
            <a:r>
              <a:rPr lang="en-US" sz="2400" b="1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charset="0"/>
              </a:rPr>
              <a:t>alasnya</a:t>
            </a:r>
            <a:r>
              <a:rPr lang="en-US" sz="2400" b="1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charset="0"/>
              </a:rPr>
              <a:t>adalah</a:t>
            </a:r>
            <a:r>
              <a:rPr lang="en-US" sz="2400" b="1" dirty="0">
                <a:solidFill>
                  <a:srgbClr val="7030A0"/>
                </a:solidFill>
                <a:latin typeface="Arial" charset="0"/>
              </a:rPr>
              <a:t> 10 cm. </a:t>
            </a:r>
            <a:r>
              <a:rPr lang="en-US" sz="2400" b="1" dirty="0" err="1">
                <a:solidFill>
                  <a:srgbClr val="7030A0"/>
                </a:solidFill>
                <a:latin typeface="Arial" charset="0"/>
              </a:rPr>
              <a:t>Hitunglah</a:t>
            </a:r>
            <a:r>
              <a:rPr lang="en-US" sz="2400" b="1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charset="0"/>
              </a:rPr>
              <a:t>tinggi</a:t>
            </a:r>
            <a:r>
              <a:rPr lang="en-US" sz="2400" b="1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charset="0"/>
              </a:rPr>
              <a:t>tabung</a:t>
            </a:r>
            <a:r>
              <a:rPr lang="en-US" sz="2400" b="1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charset="0"/>
              </a:rPr>
              <a:t>tersebut</a:t>
            </a:r>
            <a:r>
              <a:rPr lang="en-US" sz="2400" dirty="0">
                <a:solidFill>
                  <a:srgbClr val="7030A0"/>
                </a:solidFill>
              </a:rPr>
              <a:t> ?</a:t>
            </a:r>
            <a:r>
              <a:rPr lang="en-US" sz="2400" b="1" dirty="0">
                <a:solidFill>
                  <a:srgbClr val="7030A0"/>
                </a:solidFill>
                <a:latin typeface="Arial" charset="0"/>
              </a:rPr>
              <a:t> </a:t>
            </a: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 bwMode="auto">
          <a:xfrm>
            <a:off x="9564415" y="6195849"/>
            <a:ext cx="882867" cy="4572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latin typeface="Arial" charset="0"/>
              </a:rPr>
              <a:t>latihan</a:t>
            </a:r>
            <a:endParaRPr lang="en-US" sz="16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9806" y="441436"/>
            <a:ext cx="24278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000"/>
                </a:solidFill>
              </a:rPr>
              <a:t>L</a:t>
            </a:r>
            <a:r>
              <a:rPr lang="en-US" sz="4000" dirty="0">
                <a:solidFill>
                  <a:srgbClr val="FF0000"/>
                </a:solidFill>
              </a:rPr>
              <a:t>AT</a:t>
            </a:r>
            <a:r>
              <a:rPr lang="en-US" sz="4000" dirty="0">
                <a:solidFill>
                  <a:srgbClr val="00B050"/>
                </a:solidFill>
              </a:rPr>
              <a:t>IH</a:t>
            </a:r>
            <a:r>
              <a:rPr lang="en-US" sz="4000" dirty="0">
                <a:solidFill>
                  <a:srgbClr val="CC66FF"/>
                </a:solidFill>
              </a:rPr>
              <a:t>A</a:t>
            </a:r>
            <a:r>
              <a:rPr lang="en-US" sz="4000" dirty="0">
                <a:solidFill>
                  <a:srgbClr val="0070C0"/>
                </a:solidFill>
              </a:rPr>
              <a:t>N</a:t>
            </a:r>
          </a:p>
          <a:p>
            <a:endParaRPr lang="en-US" dirty="0"/>
          </a:p>
        </p:txBody>
      </p:sp>
      <p:sp>
        <p:nvSpPr>
          <p:cNvPr id="4" name="Snip and Round Single Corner Rectangle 3"/>
          <p:cNvSpPr/>
          <p:nvPr/>
        </p:nvSpPr>
        <p:spPr bwMode="auto">
          <a:xfrm>
            <a:off x="2785242" y="1939160"/>
            <a:ext cx="6668814" cy="3279227"/>
          </a:xfrm>
          <a:prstGeom prst="snipRound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400" dirty="0">
                <a:solidFill>
                  <a:srgbClr val="0070C0"/>
                </a:solidFill>
                <a:latin typeface="Arial" charset="0"/>
              </a:rPr>
              <a:t>Volume </a:t>
            </a:r>
            <a:r>
              <a:rPr lang="en-US" sz="2400" dirty="0" err="1">
                <a:solidFill>
                  <a:srgbClr val="0070C0"/>
                </a:solidFill>
                <a:latin typeface="Arial" charset="0"/>
              </a:rPr>
              <a:t>sebuah</a:t>
            </a:r>
            <a:r>
              <a:rPr lang="en-US" sz="2400" dirty="0">
                <a:solidFill>
                  <a:srgbClr val="0070C0"/>
                </a:solidFill>
                <a:latin typeface="Arial" charset="0"/>
              </a:rPr>
              <a:t> Bola </a:t>
            </a:r>
            <a:r>
              <a:rPr lang="en-US" sz="2400" dirty="0" err="1">
                <a:solidFill>
                  <a:srgbClr val="0070C0"/>
                </a:solidFill>
                <a:latin typeface="Arial" charset="0"/>
              </a:rPr>
              <a:t>adalah</a:t>
            </a:r>
            <a:r>
              <a:rPr lang="en-US" sz="2400" dirty="0">
                <a:solidFill>
                  <a:srgbClr val="0070C0"/>
                </a:solidFill>
                <a:latin typeface="Arial" charset="0"/>
              </a:rPr>
              <a:t> 1.437 cm</a:t>
            </a:r>
            <a:r>
              <a:rPr lang="en-US" sz="2400" baseline="30000" dirty="0">
                <a:solidFill>
                  <a:srgbClr val="0070C0"/>
                </a:solidFill>
                <a:latin typeface="Arial" charset="0"/>
              </a:rPr>
              <a:t>3</a:t>
            </a:r>
            <a:r>
              <a:rPr lang="en-US" sz="2400" dirty="0">
                <a:solidFill>
                  <a:srgbClr val="0070C0"/>
                </a:solidFill>
                <a:latin typeface="Arial" charset="0"/>
              </a:rPr>
              <a:t>.Hitunglah </a:t>
            </a:r>
            <a:r>
              <a:rPr lang="en-US" sz="2400" dirty="0" err="1">
                <a:solidFill>
                  <a:srgbClr val="0070C0"/>
                </a:solidFill>
                <a:latin typeface="Arial" charset="0"/>
              </a:rPr>
              <a:t>jari-jari</a:t>
            </a:r>
            <a:r>
              <a:rPr lang="en-US" sz="2400" dirty="0">
                <a:solidFill>
                  <a:srgbClr val="0070C0"/>
                </a:solidFill>
                <a:latin typeface="Arial" charset="0"/>
              </a:rPr>
              <a:t> bola </a:t>
            </a:r>
            <a:r>
              <a:rPr lang="en-US" sz="2400" dirty="0" err="1">
                <a:solidFill>
                  <a:srgbClr val="0070C0"/>
                </a:solidFill>
                <a:latin typeface="Arial" charset="0"/>
              </a:rPr>
              <a:t>tersebut</a:t>
            </a:r>
            <a:r>
              <a:rPr lang="en-US" sz="2400" dirty="0">
                <a:solidFill>
                  <a:srgbClr val="0070C0"/>
                </a:solidFill>
                <a:latin typeface="Arial" charset="0"/>
              </a:rPr>
              <a:t>?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sz="2000" b="1" dirty="0">
              <a:latin typeface="Arial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030A0"/>
                </a:solidFill>
              </a:rPr>
              <a:t>2. </a:t>
            </a:r>
            <a:r>
              <a:rPr lang="en-US" sz="2000" b="1" dirty="0">
                <a:solidFill>
                  <a:srgbClr val="7030A0"/>
                </a:solidFill>
                <a:latin typeface="Arial" charset="0"/>
              </a:rPr>
              <a:t>  </a:t>
            </a:r>
            <a:r>
              <a:rPr lang="en-US" sz="2400" dirty="0" err="1">
                <a:solidFill>
                  <a:srgbClr val="7030A0"/>
                </a:solidFill>
                <a:latin typeface="Arial" charset="0"/>
              </a:rPr>
              <a:t>Panjang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 charset="0"/>
              </a:rPr>
              <a:t>Jari-jari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 charset="0"/>
              </a:rPr>
              <a:t>sebuah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 bola </a:t>
            </a:r>
            <a:r>
              <a:rPr lang="en-US" sz="2400" dirty="0" err="1">
                <a:solidFill>
                  <a:srgbClr val="7030A0"/>
                </a:solidFill>
                <a:latin typeface="Arial" charset="0"/>
              </a:rPr>
              <a:t>adalah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 10 cm, </a:t>
            </a:r>
            <a:r>
              <a:rPr lang="en-US" sz="2400" dirty="0" err="1">
                <a:solidFill>
                  <a:srgbClr val="7030A0"/>
                </a:solidFill>
                <a:latin typeface="Arial" charset="0"/>
              </a:rPr>
              <a:t>jika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 charset="0"/>
              </a:rPr>
              <a:t>panjang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 charset="0"/>
              </a:rPr>
              <a:t>jari-jarinya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 charset="0"/>
              </a:rPr>
              <a:t>diperpanjang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 charset="0"/>
              </a:rPr>
              <a:t>menjadi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 10,5 cm. </a:t>
            </a:r>
            <a:r>
              <a:rPr lang="en-US" sz="2400" dirty="0" err="1">
                <a:solidFill>
                  <a:srgbClr val="7030A0"/>
                </a:solidFill>
                <a:latin typeface="Arial" charset="0"/>
              </a:rPr>
              <a:t>tentukan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 charset="0"/>
              </a:rPr>
              <a:t>besar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 charset="0"/>
              </a:rPr>
              <a:t>perubahan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 volume Bola </a:t>
            </a:r>
            <a:r>
              <a:rPr lang="en-US" sz="2400" dirty="0" err="1">
                <a:solidFill>
                  <a:srgbClr val="7030A0"/>
                </a:solidFill>
                <a:latin typeface="Arial" charset="0"/>
              </a:rPr>
              <a:t>tersebut</a:t>
            </a:r>
            <a:endParaRPr lang="en-US" sz="24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5" name="Rectangle 4">
            <a:hlinkClick r:id="rId2" action="ppaction://hlinksldjump"/>
          </p:cNvPr>
          <p:cNvSpPr/>
          <p:nvPr/>
        </p:nvSpPr>
        <p:spPr bwMode="auto">
          <a:xfrm>
            <a:off x="9722067" y="6353504"/>
            <a:ext cx="725215" cy="29954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Arial" charset="0"/>
              </a:rPr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9573" y="725215"/>
            <a:ext cx="770933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/>
              <a:t>Informasi</a:t>
            </a:r>
            <a:r>
              <a:rPr lang="en-US" sz="4400" dirty="0"/>
              <a:t> </a:t>
            </a:r>
            <a:r>
              <a:rPr lang="en-US" sz="4400" dirty="0" err="1"/>
              <a:t>Penggunaan</a:t>
            </a:r>
            <a:endParaRPr lang="en-US" sz="4400" dirty="0"/>
          </a:p>
          <a:p>
            <a:pPr algn="just"/>
            <a:endParaRPr lang="en-US" dirty="0"/>
          </a:p>
          <a:p>
            <a:pPr algn="just"/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media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Bahasan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Bangun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Ruang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Sisi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Lengkung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sub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bahasan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Tabung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Bola.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Silakan</a:t>
            </a:r>
            <a:r>
              <a:rPr lang="en-US" dirty="0"/>
              <a:t>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tombol</a:t>
            </a:r>
            <a:r>
              <a:rPr lang="en-US" dirty="0"/>
              <a:t> yang </a:t>
            </a:r>
            <a:r>
              <a:rPr lang="en-US" dirty="0" err="1"/>
              <a:t>berwarna</a:t>
            </a:r>
            <a:r>
              <a:rPr lang="en-US" dirty="0"/>
              <a:t> </a:t>
            </a:r>
            <a:r>
              <a:rPr lang="en-US" dirty="0" err="1"/>
              <a:t>untukpindah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halaman</a:t>
            </a:r>
            <a:r>
              <a:rPr lang="en-US" dirty="0"/>
              <a:t> lain.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area </a:t>
            </a:r>
            <a:r>
              <a:rPr lang="en-US" dirty="0" err="1"/>
              <a:t>tombol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halaman</a:t>
            </a:r>
            <a:r>
              <a:rPr lang="en-US" dirty="0"/>
              <a:t> Menu.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Ada</a:t>
            </a:r>
            <a:r>
              <a:rPr lang="en-US" dirty="0"/>
              <a:t> Lima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disediakan</a:t>
            </a:r>
            <a:r>
              <a:rPr lang="en-US" dirty="0"/>
              <a:t> :</a:t>
            </a:r>
          </a:p>
          <a:p>
            <a:pPr marL="342900" indent="-342900" algn="just">
              <a:buAutoNum type="arabicPeriod"/>
            </a:pPr>
            <a:r>
              <a:rPr lang="en-US" dirty="0" err="1"/>
              <a:t>Sapaan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/>
              <a:t> </a:t>
            </a:r>
            <a:r>
              <a:rPr lang="en-US" dirty="0" err="1"/>
              <a:t>Pendahuluan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 err="1"/>
              <a:t>Materi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Soal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 err="1"/>
              <a:t>Latihan</a:t>
            </a:r>
            <a:endParaRPr lang="en-US" dirty="0"/>
          </a:p>
          <a:p>
            <a:pPr marL="342900" indent="-342900" algn="just"/>
            <a:endParaRPr lang="en-US" dirty="0"/>
          </a:p>
          <a:p>
            <a:pPr marL="342900" indent="-342900" algn="just"/>
            <a:r>
              <a:rPr lang="en-US" dirty="0" err="1"/>
              <a:t>Silakan</a:t>
            </a:r>
            <a:r>
              <a:rPr lang="en-US" dirty="0"/>
              <a:t>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menu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auto">
          <a:xfrm>
            <a:off x="2990194" y="394138"/>
            <a:ext cx="5265683" cy="835572"/>
          </a:xfrm>
          <a:prstGeom prst="round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44262" y="520262"/>
            <a:ext cx="8087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63614" y="551794"/>
            <a:ext cx="484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BANGUN RUANG SISI LENGKUNG</a:t>
            </a:r>
          </a:p>
        </p:txBody>
      </p:sp>
      <p:sp>
        <p:nvSpPr>
          <p:cNvPr id="23" name="Snip Single Corner Rectangle 22"/>
          <p:cNvSpPr/>
          <p:nvPr/>
        </p:nvSpPr>
        <p:spPr bwMode="auto">
          <a:xfrm>
            <a:off x="2312276" y="2144111"/>
            <a:ext cx="7425558" cy="945931"/>
          </a:xfrm>
          <a:prstGeom prst="snip1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Untuk mempelajari materi bangun ruang sisi lengkung,</a:t>
            </a:r>
            <a:r>
              <a:rPr lang="en-US" sz="2000" b="1" dirty="0">
                <a:solidFill>
                  <a:srgbClr val="FFC000"/>
                </a:solidFill>
                <a:latin typeface="Arial" charset="0"/>
              </a:rPr>
              <a:t> 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power point ini dibagi menjadi 4 bagian ya</a:t>
            </a:r>
            <a:r>
              <a:rPr lang="en-US" sz="2000" b="1" dirty="0" err="1">
                <a:solidFill>
                  <a:srgbClr val="FFC000"/>
                </a:solidFill>
                <a:latin typeface="Arial" charset="0"/>
              </a:rPr>
              <a:t>i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tu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620814" y="3499946"/>
            <a:ext cx="1876096" cy="725214"/>
          </a:xfrm>
          <a:prstGeom prst="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Materi</a:t>
            </a:r>
            <a:endParaRPr lang="en-US" sz="2000" b="1" dirty="0"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rot="5400000">
            <a:off x="4299525" y="3310762"/>
            <a:ext cx="377582" cy="79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</p:cxnSp>
      <p:cxnSp>
        <p:nvCxnSpPr>
          <p:cNvPr id="30" name="Straight Arrow Connector 29"/>
          <p:cNvCxnSpPr/>
          <p:nvPr/>
        </p:nvCxnSpPr>
        <p:spPr bwMode="auto">
          <a:xfrm rot="5400000">
            <a:off x="4219908" y="4493172"/>
            <a:ext cx="472967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ound Same Side Corner Rectangle 32"/>
          <p:cNvSpPr/>
          <p:nvPr/>
        </p:nvSpPr>
        <p:spPr bwMode="auto">
          <a:xfrm>
            <a:off x="3189886" y="4740182"/>
            <a:ext cx="2874585" cy="551793"/>
          </a:xfrm>
          <a:prstGeom prst="round2SameRect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Tabung</a:t>
            </a:r>
            <a:endParaRPr lang="en-US" sz="2000" b="1" dirty="0">
              <a:latin typeface="Arial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111766" y="4524704"/>
            <a:ext cx="583324" cy="4256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ound Diagonal Corner Rectangle 16">
            <a:hlinkClick r:id="rId2" action="ppaction://hlinksldjump"/>
          </p:cNvPr>
          <p:cNvSpPr/>
          <p:nvPr/>
        </p:nvSpPr>
        <p:spPr bwMode="auto">
          <a:xfrm>
            <a:off x="6758151" y="4083271"/>
            <a:ext cx="2096814" cy="756745"/>
          </a:xfrm>
          <a:prstGeom prst="round2Diag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Unsur-unsur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tabung</a:t>
            </a:r>
            <a:endParaRPr lang="en-US" sz="2000" b="1" dirty="0">
              <a:latin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6111765" y="5013437"/>
            <a:ext cx="662152" cy="4099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ound Diagonal Corner Rectangle 24">
            <a:hlinkClick r:id="rId3" action="ppaction://hlinksldjump"/>
          </p:cNvPr>
          <p:cNvSpPr/>
          <p:nvPr/>
        </p:nvSpPr>
        <p:spPr bwMode="auto">
          <a:xfrm>
            <a:off x="6815958" y="5118539"/>
            <a:ext cx="2096814" cy="756745"/>
          </a:xfrm>
          <a:prstGeom prst="round2DiagRect">
            <a:avLst/>
          </a:prstGeom>
          <a:solidFill>
            <a:srgbClr val="EEFE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Volume </a:t>
            </a:r>
            <a:r>
              <a:rPr lang="en-US" sz="2000" b="1" dirty="0" err="1">
                <a:latin typeface="Arial" charset="0"/>
              </a:rPr>
              <a:t>tabung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 bwMode="auto">
          <a:xfrm>
            <a:off x="9627476" y="6195850"/>
            <a:ext cx="851338" cy="551794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Menu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auto">
          <a:xfrm>
            <a:off x="2990194" y="394138"/>
            <a:ext cx="5265683" cy="835572"/>
          </a:xfrm>
          <a:prstGeom prst="round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44262" y="520262"/>
            <a:ext cx="8087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63614" y="551794"/>
            <a:ext cx="484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BANGUN RUANG SISI LENGKUNG</a:t>
            </a:r>
          </a:p>
        </p:txBody>
      </p:sp>
      <p:sp>
        <p:nvSpPr>
          <p:cNvPr id="23" name="Snip Single Corner Rectangle 22"/>
          <p:cNvSpPr/>
          <p:nvPr/>
        </p:nvSpPr>
        <p:spPr bwMode="auto">
          <a:xfrm>
            <a:off x="2312276" y="2144111"/>
            <a:ext cx="7425558" cy="945931"/>
          </a:xfrm>
          <a:prstGeom prst="snip1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Untuk mempelajari materi bangun ruang sisi lengkung,</a:t>
            </a:r>
            <a:r>
              <a:rPr lang="en-US" sz="2000" b="1" dirty="0">
                <a:solidFill>
                  <a:srgbClr val="FFC000"/>
                </a:solidFill>
                <a:latin typeface="Arial" charset="0"/>
              </a:rPr>
              <a:t> 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power point ini dibagi menjadi 4 bagian ya</a:t>
            </a:r>
            <a:r>
              <a:rPr lang="en-US" sz="2000" b="1" dirty="0" err="1">
                <a:solidFill>
                  <a:srgbClr val="FFC000"/>
                </a:solidFill>
                <a:latin typeface="Arial" charset="0"/>
              </a:rPr>
              <a:t>i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tu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794235" y="3499946"/>
            <a:ext cx="1876096" cy="725214"/>
          </a:xfrm>
          <a:prstGeom prst="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Materi</a:t>
            </a:r>
            <a:endParaRPr lang="en-US" sz="2000" b="1" dirty="0"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rot="5400000">
            <a:off x="4362586" y="3310762"/>
            <a:ext cx="377582" cy="79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</p:cxnSp>
      <p:cxnSp>
        <p:nvCxnSpPr>
          <p:cNvPr id="30" name="Straight Arrow Connector 29"/>
          <p:cNvCxnSpPr/>
          <p:nvPr/>
        </p:nvCxnSpPr>
        <p:spPr bwMode="auto">
          <a:xfrm rot="5400000">
            <a:off x="4314501" y="4477407"/>
            <a:ext cx="472967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ound Same Side Corner Rectangle 32"/>
          <p:cNvSpPr/>
          <p:nvPr/>
        </p:nvSpPr>
        <p:spPr bwMode="auto">
          <a:xfrm>
            <a:off x="3221417" y="4692885"/>
            <a:ext cx="2874585" cy="551793"/>
          </a:xfrm>
          <a:prstGeom prst="round2Same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Bola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159062" y="4493173"/>
            <a:ext cx="583324" cy="4256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ound Diagonal Corner Rectangle 16">
            <a:hlinkClick r:id="rId2" action="ppaction://hlinksldjump"/>
          </p:cNvPr>
          <p:cNvSpPr/>
          <p:nvPr/>
        </p:nvSpPr>
        <p:spPr bwMode="auto">
          <a:xfrm>
            <a:off x="6805448" y="4051739"/>
            <a:ext cx="2096814" cy="756745"/>
          </a:xfrm>
          <a:prstGeom prst="round2Diag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Unsur-unsur</a:t>
            </a:r>
            <a:r>
              <a:rPr lang="en-US" sz="2000" b="1" dirty="0">
                <a:latin typeface="Arial" charset="0"/>
              </a:rPr>
              <a:t> Bola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6159062" y="4918843"/>
            <a:ext cx="662152" cy="4099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ound Diagonal Corner Rectangle 24">
            <a:hlinkClick r:id="rId3" action="ppaction://hlinksldjump"/>
          </p:cNvPr>
          <p:cNvSpPr/>
          <p:nvPr/>
        </p:nvSpPr>
        <p:spPr bwMode="auto">
          <a:xfrm>
            <a:off x="6831724" y="4992415"/>
            <a:ext cx="2096814" cy="756745"/>
          </a:xfrm>
          <a:prstGeom prst="round2DiagRect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Volume Bola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 bwMode="auto">
          <a:xfrm>
            <a:off x="9390993" y="6038193"/>
            <a:ext cx="851338" cy="551794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Menu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auto">
          <a:xfrm>
            <a:off x="2990194" y="394138"/>
            <a:ext cx="5265683" cy="835572"/>
          </a:xfrm>
          <a:prstGeom prst="round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44262" y="520262"/>
            <a:ext cx="8087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63614" y="551794"/>
            <a:ext cx="484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BANGUN RUANG SISI LENGKUNG</a:t>
            </a:r>
          </a:p>
        </p:txBody>
      </p:sp>
      <p:sp>
        <p:nvSpPr>
          <p:cNvPr id="23" name="Snip Single Corner Rectangle 22"/>
          <p:cNvSpPr/>
          <p:nvPr/>
        </p:nvSpPr>
        <p:spPr bwMode="auto">
          <a:xfrm>
            <a:off x="2312276" y="2144111"/>
            <a:ext cx="7425558" cy="945931"/>
          </a:xfrm>
          <a:prstGeom prst="snip1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Untuk mempelajari materi bangun ruang sisi lengkung,</a:t>
            </a:r>
            <a:r>
              <a:rPr lang="en-US" sz="2000" b="1" dirty="0">
                <a:solidFill>
                  <a:srgbClr val="FFC000"/>
                </a:solidFill>
                <a:latin typeface="Arial" charset="0"/>
              </a:rPr>
              <a:t> 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power point ini dibagi menjadi 4 bagian ya</a:t>
            </a:r>
            <a:r>
              <a:rPr lang="en-US" sz="2000" b="1" dirty="0" err="1">
                <a:solidFill>
                  <a:srgbClr val="FFC000"/>
                </a:solidFill>
                <a:latin typeface="Arial" charset="0"/>
              </a:rPr>
              <a:t>i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tu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023945" y="3689132"/>
            <a:ext cx="1876096" cy="72521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Contoh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Soal</a:t>
            </a:r>
            <a:endParaRPr lang="en-US" sz="2000" b="1" dirty="0"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rot="5400000">
            <a:off x="5631713" y="3397469"/>
            <a:ext cx="550999" cy="79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859517" y="4445875"/>
            <a:ext cx="662152" cy="4887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rot="10800000" flipV="1">
            <a:off x="5197369" y="4461641"/>
            <a:ext cx="599086" cy="4887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ound Same Side Corner Rectangle 30">
            <a:hlinkClick r:id="rId2" action="ppaction://hlinksldjump"/>
          </p:cNvPr>
          <p:cNvSpPr/>
          <p:nvPr/>
        </p:nvSpPr>
        <p:spPr bwMode="auto">
          <a:xfrm>
            <a:off x="6001406" y="4997669"/>
            <a:ext cx="2853559" cy="551793"/>
          </a:xfrm>
          <a:prstGeom prst="round2Same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Bola</a:t>
            </a:r>
          </a:p>
        </p:txBody>
      </p:sp>
      <p:sp>
        <p:nvSpPr>
          <p:cNvPr id="33" name="Round Same Side Corner Rectangle 32">
            <a:hlinkClick r:id="rId3" action="ppaction://hlinksldjump"/>
          </p:cNvPr>
          <p:cNvSpPr/>
          <p:nvPr/>
        </p:nvSpPr>
        <p:spPr bwMode="auto">
          <a:xfrm>
            <a:off x="2953402" y="4992429"/>
            <a:ext cx="2874585" cy="551793"/>
          </a:xfrm>
          <a:prstGeom prst="round2Same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Tabung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 bwMode="auto">
          <a:xfrm>
            <a:off x="9390993" y="6038193"/>
            <a:ext cx="851338" cy="551794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Menu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auto">
          <a:xfrm>
            <a:off x="2990194" y="394138"/>
            <a:ext cx="5265683" cy="835572"/>
          </a:xfrm>
          <a:prstGeom prst="round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44262" y="520262"/>
            <a:ext cx="8087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63614" y="551794"/>
            <a:ext cx="484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BANGUN RUANG SISI LENGKUNG</a:t>
            </a:r>
          </a:p>
        </p:txBody>
      </p:sp>
      <p:sp>
        <p:nvSpPr>
          <p:cNvPr id="23" name="Snip Single Corner Rectangle 22"/>
          <p:cNvSpPr/>
          <p:nvPr/>
        </p:nvSpPr>
        <p:spPr bwMode="auto">
          <a:xfrm>
            <a:off x="2312276" y="2144111"/>
            <a:ext cx="7425558" cy="945931"/>
          </a:xfrm>
          <a:prstGeom prst="snip1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Untuk mempelajari materi bangun ruang sisi lengkung,</a:t>
            </a:r>
            <a:r>
              <a:rPr lang="en-US" sz="2000" b="1" dirty="0">
                <a:solidFill>
                  <a:srgbClr val="FFC000"/>
                </a:solidFill>
                <a:latin typeface="Arial" charset="0"/>
              </a:rPr>
              <a:t> 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power point ini dibagi menjadi 4 bagian ya</a:t>
            </a:r>
            <a:r>
              <a:rPr lang="en-US" sz="2000" b="1" dirty="0" err="1">
                <a:solidFill>
                  <a:srgbClr val="FFC000"/>
                </a:solidFill>
                <a:latin typeface="Arial" charset="0"/>
              </a:rPr>
              <a:t>i</a:t>
            </a:r>
            <a:r>
              <a:rPr lang="id-ID" sz="2000" b="1" dirty="0">
                <a:solidFill>
                  <a:srgbClr val="FFC000"/>
                </a:solidFill>
                <a:latin typeface="Arial" charset="0"/>
              </a:rPr>
              <a:t>tu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023945" y="3689132"/>
            <a:ext cx="1876096" cy="72521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Latihan</a:t>
            </a:r>
            <a:endParaRPr lang="en-US" sz="2000" b="1" dirty="0"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rot="5400000">
            <a:off x="5631713" y="3397469"/>
            <a:ext cx="550999" cy="79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859517" y="4445875"/>
            <a:ext cx="662152" cy="4887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rot="10800000" flipV="1">
            <a:off x="5197369" y="4461641"/>
            <a:ext cx="599086" cy="4887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ound Same Side Corner Rectangle 30">
            <a:hlinkClick r:id="rId2" action="ppaction://hlinksldjump"/>
          </p:cNvPr>
          <p:cNvSpPr/>
          <p:nvPr/>
        </p:nvSpPr>
        <p:spPr bwMode="auto">
          <a:xfrm>
            <a:off x="6001406" y="4997669"/>
            <a:ext cx="2853559" cy="551793"/>
          </a:xfrm>
          <a:prstGeom prst="round2SameRect">
            <a:avLst/>
          </a:prstGeom>
          <a:solidFill>
            <a:srgbClr val="BFFE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Bola</a:t>
            </a:r>
          </a:p>
        </p:txBody>
      </p:sp>
      <p:sp>
        <p:nvSpPr>
          <p:cNvPr id="33" name="Round Same Side Corner Rectangle 32">
            <a:hlinkClick r:id="rId3" action="ppaction://hlinksldjump"/>
          </p:cNvPr>
          <p:cNvSpPr/>
          <p:nvPr/>
        </p:nvSpPr>
        <p:spPr bwMode="auto">
          <a:xfrm>
            <a:off x="2953402" y="4992429"/>
            <a:ext cx="2874585" cy="551793"/>
          </a:xfrm>
          <a:prstGeom prst="round2SameRect">
            <a:avLst/>
          </a:prstGeom>
          <a:solidFill>
            <a:srgbClr val="33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Arial" charset="0"/>
              </a:rPr>
              <a:t>Tabung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 bwMode="auto">
          <a:xfrm>
            <a:off x="9390993" y="6038193"/>
            <a:ext cx="851338" cy="551794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Menu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2391104" y="1560788"/>
            <a:ext cx="7062951" cy="3988675"/>
          </a:xfrm>
          <a:prstGeom prst="roundRect">
            <a:avLst/>
          </a:prstGeom>
          <a:solidFill>
            <a:srgbClr val="EEFE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Standar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Kompetensi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sifat-sifat</a:t>
            </a:r>
            <a:r>
              <a:rPr lang="en-US" sz="2400" dirty="0"/>
              <a:t> </a:t>
            </a:r>
            <a:r>
              <a:rPr lang="en-US" sz="2400" dirty="0" err="1"/>
              <a:t>kerucut</a:t>
            </a:r>
            <a:r>
              <a:rPr lang="en-US" sz="2400" dirty="0"/>
              <a:t>, </a:t>
            </a:r>
            <a:r>
              <a:rPr lang="en-US" sz="2400" dirty="0" err="1"/>
              <a:t>tabung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bola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ukurannya</a:t>
            </a:r>
            <a:r>
              <a:rPr lang="en-US" sz="2400" dirty="0"/>
              <a:t>.</a:t>
            </a:r>
          </a:p>
          <a:p>
            <a:endParaRPr lang="en-US" dirty="0"/>
          </a:p>
          <a:p>
            <a:r>
              <a:rPr lang="en-US" dirty="0" err="1">
                <a:solidFill>
                  <a:srgbClr val="00B050"/>
                </a:solidFill>
              </a:rPr>
              <a:t>Kompetensi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dasar</a:t>
            </a:r>
            <a:endParaRPr lang="en-US" dirty="0">
              <a:solidFill>
                <a:srgbClr val="00B050"/>
              </a:solidFill>
            </a:endParaRPr>
          </a:p>
          <a:p>
            <a:pPr marL="457200" indent="-457200">
              <a:buAutoNum type="arabicPeriod"/>
            </a:pPr>
            <a:r>
              <a:rPr lang="en-US" sz="2400" dirty="0" err="1"/>
              <a:t>Mengidentifikasi</a:t>
            </a:r>
            <a:r>
              <a:rPr lang="en-US" sz="2400" dirty="0"/>
              <a:t> </a:t>
            </a:r>
            <a:r>
              <a:rPr lang="en-US" sz="2400" dirty="0" err="1"/>
              <a:t>unsur-unsur</a:t>
            </a:r>
            <a:r>
              <a:rPr lang="en-US" sz="2400" dirty="0"/>
              <a:t> </a:t>
            </a:r>
            <a:r>
              <a:rPr lang="en-US" sz="2400" dirty="0" err="1"/>
              <a:t>tabung</a:t>
            </a:r>
            <a:r>
              <a:rPr lang="en-US" sz="2400" dirty="0"/>
              <a:t>, </a:t>
            </a:r>
            <a:r>
              <a:rPr lang="en-US" sz="2400" dirty="0" err="1"/>
              <a:t>kerucut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bola.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</a:t>
            </a:r>
            <a:r>
              <a:rPr lang="en-US" sz="2400" dirty="0" err="1"/>
              <a:t>selimut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volume  </a:t>
            </a:r>
            <a:r>
              <a:rPr lang="en-US" sz="2400" dirty="0" err="1"/>
              <a:t>tabung</a:t>
            </a:r>
            <a:r>
              <a:rPr lang="en-US" sz="2400" dirty="0"/>
              <a:t>, </a:t>
            </a:r>
            <a:r>
              <a:rPr lang="en-US" sz="2400" dirty="0" err="1"/>
              <a:t>kerucut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bola.</a:t>
            </a:r>
          </a:p>
          <a:p>
            <a:pPr marL="457200" indent="-457200"/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endParaRPr lang="en-US" sz="2000" b="1" dirty="0">
              <a:latin typeface="Arial" charset="0"/>
            </a:endParaRPr>
          </a:p>
          <a:p>
            <a:endParaRPr lang="en-US" sz="2000" b="1" dirty="0">
              <a:latin typeface="Arial" charset="0"/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 bwMode="auto">
          <a:xfrm>
            <a:off x="9296401" y="5849008"/>
            <a:ext cx="993228" cy="804041"/>
          </a:xfrm>
          <a:prstGeom prst="rightArrow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Next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 bwMode="auto">
          <a:xfrm>
            <a:off x="2674883" y="930165"/>
            <a:ext cx="6968359" cy="4808483"/>
          </a:xfrm>
          <a:prstGeom prst="snip2DiagRect">
            <a:avLst/>
          </a:prstGeom>
          <a:solidFill>
            <a:srgbClr val="CC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/>
            <a:r>
              <a:rPr lang="en-US" sz="2400" dirty="0" err="1">
                <a:solidFill>
                  <a:srgbClr val="C00000"/>
                </a:solidFill>
              </a:rPr>
              <a:t>Indikator</a:t>
            </a:r>
            <a:endParaRPr lang="en-US" sz="2400" dirty="0">
              <a:solidFill>
                <a:srgbClr val="C00000"/>
              </a:solidFill>
            </a:endParaRPr>
          </a:p>
          <a:p>
            <a:pPr marL="457200" indent="-457200">
              <a:buAutoNum type="arabicPeriod"/>
            </a:pPr>
            <a:r>
              <a:rPr lang="en-US" sz="2400" dirty="0" err="1"/>
              <a:t>Menyebutkan</a:t>
            </a:r>
            <a:r>
              <a:rPr lang="en-US" sz="2400" dirty="0"/>
              <a:t>  </a:t>
            </a:r>
            <a:r>
              <a:rPr lang="en-US" sz="2400" dirty="0" err="1"/>
              <a:t>unsur-unsur</a:t>
            </a:r>
            <a:r>
              <a:rPr lang="en-US" sz="2400" dirty="0"/>
              <a:t> </a:t>
            </a:r>
            <a:r>
              <a:rPr lang="en-US" sz="2400" dirty="0" err="1"/>
              <a:t>tabung</a:t>
            </a:r>
            <a:r>
              <a:rPr lang="en-US" sz="2400" dirty="0"/>
              <a:t>, </a:t>
            </a:r>
            <a:r>
              <a:rPr lang="en-US" sz="2400" dirty="0" err="1"/>
              <a:t>kerucut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bola.</a:t>
            </a:r>
          </a:p>
          <a:p>
            <a:pPr marL="457200" indent="-457200">
              <a:buFontTx/>
              <a:buAutoNum type="arabicPeriod"/>
            </a:pPr>
            <a:r>
              <a:rPr lang="en-US" sz="2400" dirty="0" err="1"/>
              <a:t>Menyebutkan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volume </a:t>
            </a:r>
            <a:r>
              <a:rPr lang="en-US" sz="2400" dirty="0" err="1"/>
              <a:t>tabung</a:t>
            </a:r>
            <a:r>
              <a:rPr lang="en-US" sz="2400" dirty="0"/>
              <a:t>.</a:t>
            </a:r>
          </a:p>
          <a:p>
            <a:pPr marL="457200" indent="-457200">
              <a:buFontTx/>
              <a:buAutoNum type="arabicPeriod"/>
            </a:pP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fi-FI" sz="2400" dirty="0"/>
              <a:t>volume tabung.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fi-FI" sz="2400" dirty="0"/>
              <a:t>Menghitung unsur-</a:t>
            </a:r>
            <a:r>
              <a:rPr lang="en-US" sz="2400" dirty="0" err="1"/>
              <a:t>unsur</a:t>
            </a:r>
            <a:r>
              <a:rPr lang="en-US" sz="2400" dirty="0"/>
              <a:t> </a:t>
            </a:r>
            <a:r>
              <a:rPr lang="en-US" sz="2400" dirty="0" err="1"/>
              <a:t>tabung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diketahui</a:t>
            </a:r>
            <a:r>
              <a:rPr lang="en-US" sz="2400" dirty="0"/>
              <a:t> volume-</a:t>
            </a:r>
            <a:r>
              <a:rPr lang="en-US" sz="2400" dirty="0" err="1"/>
              <a:t>nya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err="1"/>
              <a:t>Menyebutkan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volume bola</a:t>
            </a:r>
          </a:p>
          <a:p>
            <a:pPr marL="457200" indent="-457200">
              <a:buFontTx/>
              <a:buAutoNum type="arabicPeriod"/>
            </a:pP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fi-FI" sz="2400" dirty="0"/>
              <a:t>volume</a:t>
            </a:r>
            <a:r>
              <a:rPr lang="en-US" sz="2400" dirty="0"/>
              <a:t> bola.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unsur-unsur</a:t>
            </a:r>
            <a:r>
              <a:rPr lang="en-US" sz="2400" dirty="0"/>
              <a:t> bola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diketahui</a:t>
            </a:r>
            <a:r>
              <a:rPr lang="en-US" sz="2400" dirty="0"/>
              <a:t> </a:t>
            </a:r>
            <a:r>
              <a:rPr lang="en-US" sz="2400" dirty="0" err="1"/>
              <a:t>volumenya</a:t>
            </a:r>
            <a:endParaRPr lang="en-US" sz="2400" dirty="0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 bwMode="auto">
          <a:xfrm>
            <a:off x="8886498" y="6180083"/>
            <a:ext cx="1560784" cy="457201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latin typeface="Arial" charset="0"/>
              </a:rPr>
              <a:t>Pendahuluan</a:t>
            </a:r>
            <a:endParaRPr lang="en-US" sz="1600" b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1149</Words>
  <Application>Microsoft Office PowerPoint</Application>
  <PresentationFormat>Widescreen</PresentationFormat>
  <Paragraphs>247</Paragraphs>
  <Slides>33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Bodoni MT</vt:lpstr>
      <vt:lpstr>Calibri</vt:lpstr>
      <vt:lpstr>Calibri Light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Ghufran Ghozali</dc:creator>
  <cp:lastModifiedBy>Ghufran Ghozali</cp:lastModifiedBy>
  <cp:revision>1</cp:revision>
  <dcterms:created xsi:type="dcterms:W3CDTF">2020-08-27T22:33:27Z</dcterms:created>
  <dcterms:modified xsi:type="dcterms:W3CDTF">2020-08-27T22:34:44Z</dcterms:modified>
</cp:coreProperties>
</file>