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6" r:id="rId7"/>
    <p:sldId id="265" r:id="rId8"/>
    <p:sldId id="260" r:id="rId9"/>
    <p:sldId id="267" r:id="rId10"/>
    <p:sldId id="261" r:id="rId11"/>
    <p:sldId id="268" r:id="rId12"/>
    <p:sldId id="263" r:id="rId13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5BFA06C8-F5BA-4D04-999E-1534B7D8FB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Subjudul 2">
            <a:extLst>
              <a:ext uri="{FF2B5EF4-FFF2-40B4-BE49-F238E27FC236}">
                <a16:creationId xmlns:a16="http://schemas.microsoft.com/office/drawing/2014/main" id="{53B5B627-265B-4DF4-AAC7-0BFEC1920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d-ID"/>
              <a:t>Klik untuk mengedit gaya subjudul Master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8FC05A83-D878-47F2-8C63-4758F79FD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D76F-2167-4B4D-BD7B-5EDA9B99E23F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875E07ED-C85C-4F68-9487-710F20C44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EB199B70-2B31-490E-8F1B-15B366065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3D65-C7BE-47A8-940E-06EB549CE44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47667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8FFE9D45-9D64-40B5-A797-C7651F219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Vertikal 2">
            <a:extLst>
              <a:ext uri="{FF2B5EF4-FFF2-40B4-BE49-F238E27FC236}">
                <a16:creationId xmlns:a16="http://schemas.microsoft.com/office/drawing/2014/main" id="{5C8E8268-A734-4468-80FA-E24E6656D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EEF670DD-3991-4F79-979E-3A5F7AABE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D76F-2167-4B4D-BD7B-5EDA9B99E23F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00C1CC5E-AE18-4F6F-8BC6-8C62ED581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AE203DB8-7761-4321-BF31-E42CD5F88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3D65-C7BE-47A8-940E-06EB549CE44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3114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Vertikal 1">
            <a:extLst>
              <a:ext uri="{FF2B5EF4-FFF2-40B4-BE49-F238E27FC236}">
                <a16:creationId xmlns:a16="http://schemas.microsoft.com/office/drawing/2014/main" id="{528C91F7-BAD4-4906-985B-CA05E88BCD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Vertikal 2">
            <a:extLst>
              <a:ext uri="{FF2B5EF4-FFF2-40B4-BE49-F238E27FC236}">
                <a16:creationId xmlns:a16="http://schemas.microsoft.com/office/drawing/2014/main" id="{E0D7E458-EB3B-466F-B941-299B4D1D38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0CF34BA7-285C-4D4C-AA64-BA5B615C0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D76F-2167-4B4D-BD7B-5EDA9B99E23F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DCCC09E3-19E7-496C-8ADE-479A3989C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F51875D7-11A3-4EAF-95F8-71AF07A7E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3D65-C7BE-47A8-940E-06EB549CE44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547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F6E1E461-10CB-4C46-B562-049EF3822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51422DD4-2FA1-4EB8-ADDA-F44B3B867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F0C4800D-997B-42FF-B34B-738038E0E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D76F-2167-4B4D-BD7B-5EDA9B99E23F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9BD26B41-926F-41AA-A36F-FD34AE864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D8D3CEA4-CC24-4179-878D-4AB367F00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3D65-C7BE-47A8-940E-06EB549CE44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11210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A5EEF06B-9CC8-46E2-BAD6-C96B2E4C4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0C20894F-CEE0-4057-81D0-6023523E4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6AB7C77B-25B8-4C99-843E-F5CB91F70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D76F-2167-4B4D-BD7B-5EDA9B99E23F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66E72D0F-09DD-4330-A608-F4EF5980E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3B1227CF-A4AD-4ED5-BE32-488AB974D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3D65-C7BE-47A8-940E-06EB549CE44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7526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3B9D3AA7-E919-4214-9F7C-F047C6289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CF196965-DE49-409B-820A-54C38A134C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Konten 3">
            <a:extLst>
              <a:ext uri="{FF2B5EF4-FFF2-40B4-BE49-F238E27FC236}">
                <a16:creationId xmlns:a16="http://schemas.microsoft.com/office/drawing/2014/main" id="{6EEAA4E0-14BB-4FA4-8D13-874C014D30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A5A93C0A-FD5C-472B-A25F-B3B86DCE4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D76F-2167-4B4D-BD7B-5EDA9B99E23F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CF8E26A0-BE7D-4FB9-ACC1-63950A893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B766664C-2077-453E-B8BF-BF8618253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3D65-C7BE-47A8-940E-06EB549CE44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120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992E82A3-1C56-4728-A8DF-C4373D4F2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0050BDF5-E7E4-40AD-B884-DDF0521136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Tampungan Konten 3">
            <a:extLst>
              <a:ext uri="{FF2B5EF4-FFF2-40B4-BE49-F238E27FC236}">
                <a16:creationId xmlns:a16="http://schemas.microsoft.com/office/drawing/2014/main" id="{A6387CEA-3D1F-490E-A890-6B3D0BF29C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5" name="Tampungan Teks 4">
            <a:extLst>
              <a:ext uri="{FF2B5EF4-FFF2-40B4-BE49-F238E27FC236}">
                <a16:creationId xmlns:a16="http://schemas.microsoft.com/office/drawing/2014/main" id="{F2E2E9FF-733C-4674-94EC-3DDF723B6D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6" name="Tampungan Konten 5">
            <a:extLst>
              <a:ext uri="{FF2B5EF4-FFF2-40B4-BE49-F238E27FC236}">
                <a16:creationId xmlns:a16="http://schemas.microsoft.com/office/drawing/2014/main" id="{441DA7D9-920D-4578-85C1-FA4A17CBFC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7" name="Tampungan Tanggal 6">
            <a:extLst>
              <a:ext uri="{FF2B5EF4-FFF2-40B4-BE49-F238E27FC236}">
                <a16:creationId xmlns:a16="http://schemas.microsoft.com/office/drawing/2014/main" id="{B0BB1F5E-AF59-45D3-804E-DA9149704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D76F-2167-4B4D-BD7B-5EDA9B99E23F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8" name="Tampungan Kaki 7">
            <a:extLst>
              <a:ext uri="{FF2B5EF4-FFF2-40B4-BE49-F238E27FC236}">
                <a16:creationId xmlns:a16="http://schemas.microsoft.com/office/drawing/2014/main" id="{CB82EBBA-8754-4730-A3B9-1927C45E2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Tampungan Nomor Slide 8">
            <a:extLst>
              <a:ext uri="{FF2B5EF4-FFF2-40B4-BE49-F238E27FC236}">
                <a16:creationId xmlns:a16="http://schemas.microsoft.com/office/drawing/2014/main" id="{25A1B108-58E4-4CE4-8944-B001E364E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3D65-C7BE-47A8-940E-06EB549CE44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46784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0FF846C6-7399-4955-A3E5-97EEBA980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anggal 2">
            <a:extLst>
              <a:ext uri="{FF2B5EF4-FFF2-40B4-BE49-F238E27FC236}">
                <a16:creationId xmlns:a16="http://schemas.microsoft.com/office/drawing/2014/main" id="{EC78D11A-AE14-4C41-B21F-17DCF3032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D76F-2167-4B4D-BD7B-5EDA9B99E23F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4" name="Tampungan Kaki 3">
            <a:extLst>
              <a:ext uri="{FF2B5EF4-FFF2-40B4-BE49-F238E27FC236}">
                <a16:creationId xmlns:a16="http://schemas.microsoft.com/office/drawing/2014/main" id="{4A7B279F-BE83-4543-A4A9-FE8055434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Tampungan Nomor Slide 4">
            <a:extLst>
              <a:ext uri="{FF2B5EF4-FFF2-40B4-BE49-F238E27FC236}">
                <a16:creationId xmlns:a16="http://schemas.microsoft.com/office/drawing/2014/main" id="{A827886E-1280-47E7-8CA3-CFEA63750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3D65-C7BE-47A8-940E-06EB549CE44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22306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Tanggal 1">
            <a:extLst>
              <a:ext uri="{FF2B5EF4-FFF2-40B4-BE49-F238E27FC236}">
                <a16:creationId xmlns:a16="http://schemas.microsoft.com/office/drawing/2014/main" id="{9984BF97-CDB5-4967-A440-334A98D75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D76F-2167-4B4D-BD7B-5EDA9B99E23F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3" name="Tampungan Kaki 2">
            <a:extLst>
              <a:ext uri="{FF2B5EF4-FFF2-40B4-BE49-F238E27FC236}">
                <a16:creationId xmlns:a16="http://schemas.microsoft.com/office/drawing/2014/main" id="{5E073B2D-470D-43DF-98E1-B7BC3B3A3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Tampungan Nomor Slide 3">
            <a:extLst>
              <a:ext uri="{FF2B5EF4-FFF2-40B4-BE49-F238E27FC236}">
                <a16:creationId xmlns:a16="http://schemas.microsoft.com/office/drawing/2014/main" id="{FA9FDBC6-E75C-4B09-92E5-B95D4D819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3D65-C7BE-47A8-940E-06EB549CE44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027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6FF5AE60-1055-47EC-92D2-F2974D76C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1FEB8D16-7D4B-4405-B396-510AE332B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eks 3">
            <a:extLst>
              <a:ext uri="{FF2B5EF4-FFF2-40B4-BE49-F238E27FC236}">
                <a16:creationId xmlns:a16="http://schemas.microsoft.com/office/drawing/2014/main" id="{84E2DD04-865F-4B3F-8DF6-099D3703D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CCD15362-E41C-4B13-B9BD-56616E84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D76F-2167-4B4D-BD7B-5EDA9B99E23F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EDCBD4DD-1679-4F57-9E02-8BA38961D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FD12EC93-5ECB-49D1-8140-890F83A99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3D65-C7BE-47A8-940E-06EB549CE44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50381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BF93420B-85AE-4E85-8433-6DCB495F6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Gambar 2">
            <a:extLst>
              <a:ext uri="{FF2B5EF4-FFF2-40B4-BE49-F238E27FC236}">
                <a16:creationId xmlns:a16="http://schemas.microsoft.com/office/drawing/2014/main" id="{83CE74F5-002C-47C3-A7EC-780049920E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ampungan Teks 3">
            <a:extLst>
              <a:ext uri="{FF2B5EF4-FFF2-40B4-BE49-F238E27FC236}">
                <a16:creationId xmlns:a16="http://schemas.microsoft.com/office/drawing/2014/main" id="{DAF02E11-6673-4203-8BEC-928607039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FD7A4718-4CCC-42E6-8219-DF1B16A90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6D76F-2167-4B4D-BD7B-5EDA9B99E23F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6C27B5AC-5BDB-4DD1-9D93-9509B52C2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9476B034-C56F-437A-AAE2-9A1A6E7D2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3D65-C7BE-47A8-940E-06EB549CE44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00842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Judul 1">
            <a:extLst>
              <a:ext uri="{FF2B5EF4-FFF2-40B4-BE49-F238E27FC236}">
                <a16:creationId xmlns:a16="http://schemas.microsoft.com/office/drawing/2014/main" id="{B39CF21B-2751-4EE3-8472-2FFF3F6F2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E747327B-8095-4858-9410-C15DF1D35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5431F5C9-4B7D-4FA1-A560-7CBCBA3C89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6D76F-2167-4B4D-BD7B-5EDA9B99E23F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A07C522F-B7E8-45E3-B2AB-52AA0C3F44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BC0A447B-6638-4C15-B1FD-9AFCDB4754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93D65-C7BE-47A8-940E-06EB549CE44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92438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110019C-8B68-4F06-9008-43214DB27BC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692151"/>
            <a:ext cx="7772400" cy="576263"/>
          </a:xfrm>
        </p:spPr>
        <p:txBody>
          <a:bodyPr/>
          <a:lstStyle/>
          <a:p>
            <a:r>
              <a:rPr lang="id-ID" altLang="id-ID" sz="2800"/>
              <a:t>STOIKIOMETRI</a:t>
            </a:r>
            <a:endParaRPr lang="en-GB" altLang="id-ID" sz="2800"/>
          </a:p>
        </p:txBody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1055695A-BD99-4E72-9CB1-5B24383A367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351088" y="1268413"/>
            <a:ext cx="7416800" cy="41767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id-ID" sz="1500" dirty="0">
                <a:latin typeface="Comic Sans MS" pitchFamily="66" charset="0"/>
              </a:rPr>
              <a:t>Ilmu Kimia : mempelajari ttg peristiwa kimia</a:t>
            </a:r>
          </a:p>
          <a:p>
            <a:pPr>
              <a:lnSpc>
                <a:spcPct val="80000"/>
              </a:lnSpc>
              <a:defRPr/>
            </a:pPr>
            <a:r>
              <a:rPr lang="id-ID" sz="1500" dirty="0">
                <a:latin typeface="Comic Sans MS" pitchFamily="66" charset="0"/>
              </a:rPr>
              <a:t>Ex: pembakaran etanol ---- menjadi karbondioksida  dan uap air</a:t>
            </a:r>
          </a:p>
          <a:p>
            <a:pPr>
              <a:lnSpc>
                <a:spcPct val="80000"/>
              </a:lnSpc>
              <a:defRPr/>
            </a:pPr>
            <a:r>
              <a:rPr lang="id-ID" sz="1500" dirty="0">
                <a:latin typeface="Comic Sans MS" pitchFamily="66" charset="0"/>
              </a:rPr>
              <a:t> 	(pereaksi)			( hasil reaksi )</a:t>
            </a:r>
          </a:p>
          <a:p>
            <a:pPr>
              <a:lnSpc>
                <a:spcPct val="80000"/>
              </a:lnSpc>
              <a:defRPr/>
            </a:pPr>
            <a:r>
              <a:rPr lang="id-ID" sz="1500" dirty="0">
                <a:latin typeface="Comic Sans MS" pitchFamily="66" charset="0"/>
              </a:rPr>
              <a:t>→ keterangan ini belum cukup, karena tidak menggambarkan hubungan antara jumlah pereaksi dan hasil reaksi, shg</a:t>
            </a:r>
          </a:p>
          <a:p>
            <a:pPr>
              <a:lnSpc>
                <a:spcPct val="80000"/>
              </a:lnSpc>
              <a:defRPr/>
            </a:pPr>
            <a:endParaRPr lang="id-ID" sz="15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defRPr/>
            </a:pPr>
            <a:endParaRPr lang="id-ID" sz="14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defRPr/>
            </a:pPr>
            <a:r>
              <a:rPr lang="id-ID" sz="1500" dirty="0">
                <a:latin typeface="Comic Sans MS" pitchFamily="66" charset="0"/>
              </a:rPr>
              <a:t>perlu diketahui unsur2 dalam etanol, karbondioksida dan air </a:t>
            </a:r>
            <a:r>
              <a:rPr lang="id-ID" sz="1500" u="sng" dirty="0">
                <a:latin typeface="Comic Sans MS" pitchFamily="66" charset="0"/>
              </a:rPr>
              <a:t>serta </a:t>
            </a:r>
            <a:r>
              <a:rPr lang="id-ID" sz="1500" dirty="0">
                <a:latin typeface="Comic Sans MS" pitchFamily="66" charset="0"/>
              </a:rPr>
              <a:t>perbandingannya secara kuantitatif</a:t>
            </a:r>
          </a:p>
          <a:p>
            <a:pPr>
              <a:lnSpc>
                <a:spcPct val="80000"/>
              </a:lnSpc>
              <a:defRPr/>
            </a:pPr>
            <a:endParaRPr lang="id-ID" sz="15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defRPr/>
            </a:pPr>
            <a:endParaRPr lang="id-ID" sz="15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defRPr/>
            </a:pPr>
            <a:r>
              <a:rPr lang="id-ID" sz="1500" dirty="0">
                <a:latin typeface="Comic Sans MS" pitchFamily="66" charset="0"/>
              </a:rPr>
              <a:t>Bidang kimia yang mempelajari aspek kuantitatif unsur dalam suatu senyawa / reaksi disebut </a:t>
            </a:r>
            <a:r>
              <a:rPr lang="id-ID" sz="1500" b="1" dirty="0">
                <a:latin typeface="Comic Sans MS" pitchFamily="66" charset="0"/>
              </a:rPr>
              <a:t>STOKIOMETRI  </a:t>
            </a:r>
            <a:r>
              <a:rPr lang="id-ID" sz="1500" dirty="0">
                <a:latin typeface="Comic Sans MS" pitchFamily="66" charset="0"/>
              </a:rPr>
              <a:t>( bhs. Yunani : stoicheon = unsur, metrein = mengukur ) </a:t>
            </a:r>
          </a:p>
          <a:p>
            <a:pPr>
              <a:lnSpc>
                <a:spcPct val="80000"/>
              </a:lnSpc>
              <a:defRPr/>
            </a:pPr>
            <a:r>
              <a:rPr lang="id-ID" sz="1500" dirty="0">
                <a:latin typeface="Comic Sans MS" pitchFamily="66" charset="0"/>
              </a:rPr>
              <a:t>Adalah perhitungan kimia yang menyangkut hubungan kuantitatif zat yang terlibat dalam reaksi</a:t>
            </a:r>
          </a:p>
          <a:p>
            <a:pPr>
              <a:lnSpc>
                <a:spcPct val="80000"/>
              </a:lnSpc>
              <a:defRPr/>
            </a:pPr>
            <a:endParaRPr lang="id-ID" sz="15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defRPr/>
            </a:pPr>
            <a:r>
              <a:rPr lang="id-ID" sz="1500" dirty="0">
                <a:latin typeface="Comic Sans MS" pitchFamily="66" charset="0"/>
              </a:rPr>
              <a:t>	Penelitian yang cermat  terhadap pereaksi dan hasil reaksi melahirkan</a:t>
            </a:r>
          </a:p>
          <a:p>
            <a:pPr>
              <a:lnSpc>
                <a:spcPct val="80000"/>
              </a:lnSpc>
              <a:defRPr/>
            </a:pPr>
            <a:r>
              <a:rPr lang="id-ID" sz="1500" dirty="0">
                <a:latin typeface="Comic Sans MS" pitchFamily="66" charset="0"/>
              </a:rPr>
              <a:t>	</a:t>
            </a:r>
            <a:r>
              <a:rPr lang="id-ID" sz="1500" b="1" dirty="0">
                <a:latin typeface="Comic Sans MS" pitchFamily="66" charset="0"/>
              </a:rPr>
              <a:t>HUKUM-HUKUM DASAR KIMIA</a:t>
            </a:r>
            <a:endParaRPr lang="id-ID" sz="1500" dirty="0">
              <a:latin typeface="Comic Sans MS" pitchFamily="66" charset="0"/>
            </a:endParaRPr>
          </a:p>
        </p:txBody>
      </p:sp>
      <p:sp>
        <p:nvSpPr>
          <p:cNvPr id="10244" name="Line 6">
            <a:extLst>
              <a:ext uri="{FF2B5EF4-FFF2-40B4-BE49-F238E27FC236}">
                <a16:creationId xmlns:a16="http://schemas.microsoft.com/office/drawing/2014/main" id="{57C1C716-F20F-4C4D-A5A9-2839F7C2B9F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1675" y="24209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0245" name="Line 8">
            <a:extLst>
              <a:ext uri="{FF2B5EF4-FFF2-40B4-BE49-F238E27FC236}">
                <a16:creationId xmlns:a16="http://schemas.microsoft.com/office/drawing/2014/main" id="{83F808B3-A21E-47A7-8FFA-5CEA5DE172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95551" y="50133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0246" name="Line 9">
            <a:extLst>
              <a:ext uri="{FF2B5EF4-FFF2-40B4-BE49-F238E27FC236}">
                <a16:creationId xmlns:a16="http://schemas.microsoft.com/office/drawing/2014/main" id="{9BCC47B7-E61E-4CC3-8409-46AFCCC91F1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1675" y="32845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pic>
        <p:nvPicPr>
          <p:cNvPr id="7" name="Gambar 6">
            <a:extLst>
              <a:ext uri="{FF2B5EF4-FFF2-40B4-BE49-F238E27FC236}">
                <a16:creationId xmlns:a16="http://schemas.microsoft.com/office/drawing/2014/main" id="{9B7D43FC-C184-4713-AB13-B227BA5007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4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4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4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4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4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4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4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4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4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4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4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4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>
            <a:extLst>
              <a:ext uri="{FF2B5EF4-FFF2-40B4-BE49-F238E27FC236}">
                <a16:creationId xmlns:a16="http://schemas.microsoft.com/office/drawing/2014/main" id="{A77473FA-9921-4E56-9BA4-24F2CDE4BC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585788"/>
          </a:xfrm>
        </p:spPr>
        <p:txBody>
          <a:bodyPr/>
          <a:lstStyle/>
          <a:p>
            <a:pPr eaLnBrk="1" hangingPunct="1"/>
            <a:r>
              <a:rPr lang="id-ID" altLang="en-US" sz="2400"/>
              <a:t>TEORI ATOM DALTON</a:t>
            </a:r>
            <a:endParaRPr lang="en-GB" altLang="en-US" sz="2400"/>
          </a:p>
        </p:txBody>
      </p:sp>
      <p:sp>
        <p:nvSpPr>
          <p:cNvPr id="196611" name="Rectangle 3">
            <a:extLst>
              <a:ext uri="{FF2B5EF4-FFF2-40B4-BE49-F238E27FC236}">
                <a16:creationId xmlns:a16="http://schemas.microsoft.com/office/drawing/2014/main" id="{3D3A7F27-DFE5-4443-899F-CB2D6E2A57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836613"/>
            <a:ext cx="8229600" cy="5294312"/>
          </a:xfrm>
        </p:spPr>
        <p:txBody>
          <a:bodyPr>
            <a:normAutofit lnSpcReduction="10000"/>
          </a:bodyPr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id-ID" altLang="en-US" sz="1800"/>
              <a:t>Materi tdd partikel yg tdk dpt dibagi-bagi lagi, yang tidak dapat diciptakan atau dimusnahkan dan disebut 	ATOM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id-ID" altLang="en-US" sz="1800"/>
              <a:t>Atom suatu unsur tertentu adalah sama dalam semua hal (ukuran, bentuk, massa) dan berbeda dari atom unsur lain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id-ID" altLang="en-US" sz="1800"/>
              <a:t>Jika atom</a:t>
            </a:r>
            <a:r>
              <a:rPr lang="en-US" altLang="en-US" sz="1800"/>
              <a:t>-</a:t>
            </a:r>
            <a:r>
              <a:rPr lang="id-ID" altLang="en-US" sz="1800"/>
              <a:t>atom bergabung membentuk senyawa, perbandingan atom2 ini merupakan angka yang sederhana</a:t>
            </a:r>
          </a:p>
          <a:p>
            <a:pPr marL="609600" indent="-609600">
              <a:buNone/>
            </a:pPr>
            <a:endParaRPr lang="id-ID" altLang="en-US" sz="1800"/>
          </a:p>
          <a:p>
            <a:pPr marL="609600" indent="-609600">
              <a:buNone/>
            </a:pPr>
            <a:r>
              <a:rPr lang="id-ID" altLang="en-US" sz="1800"/>
              <a:t>Dengan 	PENGETAHUAN MASA KINI, ada beberapa kritikan :</a:t>
            </a:r>
          </a:p>
          <a:p>
            <a:pPr marL="609600" indent="-609600">
              <a:buNone/>
            </a:pPr>
            <a:r>
              <a:rPr lang="id-ID" altLang="en-US" sz="1800"/>
              <a:t>Postulat 1 : Atom dapat dibagi-bagi lagi</a:t>
            </a:r>
            <a:endParaRPr lang="en-US" altLang="en-US" sz="1800"/>
          </a:p>
          <a:p>
            <a:pPr marL="609600" indent="-609600">
              <a:buNone/>
            </a:pPr>
            <a:r>
              <a:rPr lang="en-US" altLang="en-US" sz="1800"/>
              <a:t>		    a). Penembakan dengan partikel sub-atom</a:t>
            </a:r>
          </a:p>
          <a:p>
            <a:pPr marL="609600" indent="-609600">
              <a:buNone/>
            </a:pPr>
            <a:r>
              <a:rPr lang="en-US" altLang="en-US" sz="1800"/>
              <a:t>			</a:t>
            </a:r>
            <a:r>
              <a:rPr lang="en-US" altLang="en-US" sz="1800" baseline="30000"/>
              <a:t>14</a:t>
            </a:r>
            <a:r>
              <a:rPr lang="en-US" altLang="en-US" sz="1800" baseline="-25000"/>
              <a:t>7</a:t>
            </a:r>
            <a:r>
              <a:rPr lang="en-US" altLang="en-US" sz="1800"/>
              <a:t>N    +   </a:t>
            </a:r>
            <a:r>
              <a:rPr lang="en-US" altLang="en-US" sz="1800" baseline="30000"/>
              <a:t>1</a:t>
            </a:r>
            <a:r>
              <a:rPr lang="en-US" altLang="en-US" sz="1800"/>
              <a:t> </a:t>
            </a:r>
            <a:r>
              <a:rPr lang="en-US" altLang="en-US" sz="1800" baseline="-25000"/>
              <a:t>0 </a:t>
            </a:r>
            <a:r>
              <a:rPr lang="en-US" altLang="en-US" sz="1800"/>
              <a:t>n  ------------- </a:t>
            </a:r>
            <a:r>
              <a:rPr lang="en-US" altLang="en-US" sz="1800" baseline="30000"/>
              <a:t>12</a:t>
            </a:r>
            <a:r>
              <a:rPr lang="en-US" altLang="en-US" sz="1800"/>
              <a:t> </a:t>
            </a:r>
            <a:r>
              <a:rPr lang="en-US" altLang="en-US" sz="1800" baseline="-25000"/>
              <a:t>6</a:t>
            </a:r>
            <a:r>
              <a:rPr lang="en-US" altLang="en-US" sz="1800"/>
              <a:t>C  + </a:t>
            </a:r>
            <a:r>
              <a:rPr lang="en-US" altLang="en-US" sz="1800" baseline="30000"/>
              <a:t>3</a:t>
            </a:r>
            <a:r>
              <a:rPr lang="en-US" altLang="en-US" sz="1800"/>
              <a:t> </a:t>
            </a:r>
            <a:r>
              <a:rPr lang="en-US" altLang="en-US" sz="1800" baseline="-25000"/>
              <a:t>1</a:t>
            </a:r>
            <a:r>
              <a:rPr lang="en-US" altLang="en-US" sz="1800"/>
              <a:t>H</a:t>
            </a:r>
          </a:p>
          <a:p>
            <a:pPr marL="609600" indent="-609600">
              <a:buNone/>
            </a:pPr>
            <a:r>
              <a:rPr lang="en-US" altLang="en-US" sz="1800"/>
              <a:t>		    b). Pembelahan Inti   (fisi nuklir )</a:t>
            </a:r>
            <a:endParaRPr lang="id-ID" altLang="en-US" sz="1800"/>
          </a:p>
          <a:p>
            <a:pPr marL="609600" indent="-609600">
              <a:buNone/>
            </a:pPr>
            <a:r>
              <a:rPr lang="id-ID" altLang="en-US" sz="1800"/>
              <a:t>Postulat 2 : Atom suatu unsur dapat berbe</a:t>
            </a:r>
            <a:r>
              <a:rPr lang="en-US" altLang="en-US" sz="1800"/>
              <a:t>d</a:t>
            </a:r>
            <a:r>
              <a:rPr lang="id-ID" altLang="en-US" sz="1800"/>
              <a:t>a massa</a:t>
            </a:r>
            <a:r>
              <a:rPr lang="en-US" altLang="en-US" sz="1800"/>
              <a:t> ---- adanya isotop/ atom </a:t>
            </a:r>
          </a:p>
          <a:p>
            <a:pPr marL="609600" indent="-609600">
              <a:buNone/>
            </a:pPr>
            <a:r>
              <a:rPr lang="en-US" altLang="en-US" sz="1800"/>
              <a:t>                   unsur sama tapai massa beda)  ex :     </a:t>
            </a:r>
            <a:r>
              <a:rPr lang="en-US" altLang="en-US" sz="1800" baseline="30000"/>
              <a:t>35</a:t>
            </a:r>
            <a:r>
              <a:rPr lang="en-US" altLang="en-US" sz="1800"/>
              <a:t> </a:t>
            </a:r>
            <a:r>
              <a:rPr lang="en-US" altLang="en-US" sz="1800" baseline="-25000"/>
              <a:t>17</a:t>
            </a:r>
            <a:r>
              <a:rPr lang="en-US" altLang="en-US" sz="1800"/>
              <a:t>Cl , </a:t>
            </a:r>
            <a:r>
              <a:rPr lang="en-US" altLang="en-US" sz="1800" baseline="30000"/>
              <a:t>37</a:t>
            </a:r>
            <a:r>
              <a:rPr lang="en-US" altLang="en-US" sz="1800"/>
              <a:t> </a:t>
            </a:r>
            <a:r>
              <a:rPr lang="en-US" altLang="en-US" sz="1800" baseline="-25000"/>
              <a:t>17</a:t>
            </a:r>
            <a:r>
              <a:rPr lang="en-US" altLang="en-US" sz="1800"/>
              <a:t>Cl</a:t>
            </a:r>
            <a:endParaRPr lang="id-ID" altLang="en-US" sz="1800"/>
          </a:p>
          <a:p>
            <a:pPr marL="609600" indent="-609600">
              <a:buNone/>
            </a:pPr>
            <a:r>
              <a:rPr lang="id-ID" altLang="en-US" sz="1800"/>
              <a:t>Postulat 3 : Ada banyak senyawa yang perbandingan atomnya cukup rumit </a:t>
            </a:r>
            <a:endParaRPr lang="en-US" altLang="en-US" sz="1800"/>
          </a:p>
          <a:p>
            <a:pPr marL="609600" indent="-609600">
              <a:buNone/>
            </a:pPr>
            <a:r>
              <a:rPr lang="en-US" altLang="en-US" sz="1800"/>
              <a:t>		     ex :    C</a:t>
            </a:r>
            <a:r>
              <a:rPr lang="en-US" altLang="en-US" sz="1800" baseline="-25000"/>
              <a:t>6</a:t>
            </a:r>
            <a:r>
              <a:rPr lang="en-US" altLang="en-US" sz="1800"/>
              <a:t>H</a:t>
            </a:r>
            <a:r>
              <a:rPr lang="en-US" altLang="en-US" sz="1800" baseline="-25000"/>
              <a:t>7</a:t>
            </a:r>
            <a:r>
              <a:rPr lang="en-US" altLang="en-US" sz="1800"/>
              <a:t>N</a:t>
            </a:r>
            <a:r>
              <a:rPr lang="en-US" altLang="en-US" sz="1800" baseline="-25000"/>
              <a:t>3</a:t>
            </a:r>
            <a:r>
              <a:rPr lang="en-US" altLang="en-US" sz="1800"/>
              <a:t>O</a:t>
            </a:r>
            <a:r>
              <a:rPr lang="en-US" altLang="en-US" sz="1800" baseline="-25000"/>
              <a:t>11</a:t>
            </a:r>
            <a:r>
              <a:rPr lang="en-US" altLang="en-US" sz="1800"/>
              <a:t>,    C</a:t>
            </a:r>
            <a:r>
              <a:rPr lang="en-US" altLang="en-US" sz="1800" baseline="-25000"/>
              <a:t>18</a:t>
            </a:r>
            <a:r>
              <a:rPr lang="en-US" altLang="en-US" sz="1800"/>
              <a:t>H</a:t>
            </a:r>
            <a:r>
              <a:rPr lang="en-US" altLang="en-US" sz="1800" baseline="-25000"/>
              <a:t>35</a:t>
            </a:r>
            <a:r>
              <a:rPr lang="en-US" altLang="en-US" sz="1800"/>
              <a:t>O</a:t>
            </a:r>
            <a:r>
              <a:rPr lang="en-US" altLang="en-US" sz="1800" baseline="-25000"/>
              <a:t>2</a:t>
            </a:r>
            <a:r>
              <a:rPr lang="en-US" altLang="en-US" sz="1800"/>
              <a:t>Na</a:t>
            </a:r>
            <a:endParaRPr lang="en-GB" altLang="en-US" sz="1800"/>
          </a:p>
        </p:txBody>
      </p:sp>
      <p:pic>
        <p:nvPicPr>
          <p:cNvPr id="4" name="Gambar 3">
            <a:extLst>
              <a:ext uri="{FF2B5EF4-FFF2-40B4-BE49-F238E27FC236}">
                <a16:creationId xmlns:a16="http://schemas.microsoft.com/office/drawing/2014/main" id="{4C51D59C-472A-4E23-813F-71D7774D35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96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6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6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96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6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6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96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6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6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96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6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6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96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96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96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44EC1EF-F06B-4C16-9BF3-AD3BE1E4D5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668338"/>
          </a:xfrm>
        </p:spPr>
        <p:txBody>
          <a:bodyPr/>
          <a:lstStyle/>
          <a:p>
            <a:pPr eaLnBrk="1" hangingPunct="1"/>
            <a:r>
              <a:rPr lang="en-US" altLang="en-US" sz="3200"/>
              <a:t>Massa Atom Relatif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88E5D22B-FF74-4245-ADBB-1198CF9B24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125538"/>
            <a:ext cx="8229600" cy="4741862"/>
          </a:xfrm>
        </p:spPr>
        <p:txBody>
          <a:bodyPr/>
          <a:lstStyle/>
          <a:p>
            <a:pPr eaLnBrk="1" hangingPunct="1"/>
            <a:r>
              <a:rPr lang="en-US" altLang="en-US" sz="2400"/>
              <a:t>Lambang Ar</a:t>
            </a:r>
          </a:p>
          <a:p>
            <a:pPr eaLnBrk="1" hangingPunct="1"/>
            <a:r>
              <a:rPr lang="en-US" altLang="en-US" sz="2400"/>
              <a:t>Istilah modern pengganti BA ( Berat Atom )</a:t>
            </a:r>
          </a:p>
          <a:p>
            <a:pPr eaLnBrk="1" hangingPunct="1"/>
            <a:r>
              <a:rPr lang="en-US" altLang="en-US" sz="2400"/>
              <a:t>Ex : Hidrogen ( H ), unsur yg paling sederhana, Ar H = 1</a:t>
            </a:r>
          </a:p>
          <a:p>
            <a:pPr eaLnBrk="1" hangingPunct="1"/>
            <a:r>
              <a:rPr lang="en-US" altLang="en-US" sz="2400"/>
              <a:t>N   = 14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	O   = 16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    C   = 12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	Na  = 23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	Ca  = 40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	Fe   = 56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TUGAS  :  Buat daftar unsur, berikut namanya dan Ar</a:t>
            </a:r>
          </a:p>
        </p:txBody>
      </p:sp>
      <p:pic>
        <p:nvPicPr>
          <p:cNvPr id="4" name="Gambar 3">
            <a:extLst>
              <a:ext uri="{FF2B5EF4-FFF2-40B4-BE49-F238E27FC236}">
                <a16:creationId xmlns:a16="http://schemas.microsoft.com/office/drawing/2014/main" id="{FB22ED22-B397-4F5C-8E0C-E7C56ECF6E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DCBB3C59-96EB-413D-B052-B75422CFE3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668338"/>
          </a:xfrm>
        </p:spPr>
        <p:txBody>
          <a:bodyPr/>
          <a:lstStyle/>
          <a:p>
            <a:pPr eaLnBrk="1" hangingPunct="1"/>
            <a:r>
              <a:rPr lang="en-US" altLang="en-US" sz="3600"/>
              <a:t>Massa  Molekul Relatif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06145DA-DB3A-4B79-947F-6E7E0A4755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125538"/>
            <a:ext cx="8229600" cy="4741862"/>
          </a:xfrm>
        </p:spPr>
        <p:txBody>
          <a:bodyPr/>
          <a:lstStyle/>
          <a:p>
            <a:pPr eaLnBrk="1" hangingPunct="1"/>
            <a:r>
              <a:rPr lang="en-US" altLang="en-US" sz="2400"/>
              <a:t>Lambang Mr</a:t>
            </a:r>
          </a:p>
          <a:p>
            <a:pPr eaLnBrk="1" hangingPunct="1"/>
            <a:r>
              <a:rPr lang="en-US" altLang="en-US" sz="2400"/>
              <a:t>Merupakan massa dari suatu senyawa yang terdiri dari beberapa unsur yang mempunyai Ar berbeda</a:t>
            </a:r>
          </a:p>
          <a:p>
            <a:pPr eaLnBrk="1" hangingPunct="1"/>
            <a:r>
              <a:rPr lang="en-US" altLang="en-US" sz="2400"/>
              <a:t>Ex :  H</a:t>
            </a:r>
            <a:r>
              <a:rPr lang="en-US" altLang="en-US" sz="2400" baseline="-25000"/>
              <a:t>2</a:t>
            </a:r>
            <a:r>
              <a:rPr lang="en-US" altLang="en-US" sz="2400"/>
              <a:t>O   ( Ar H = 1, O=16)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000"/>
              <a:t>		   </a:t>
            </a:r>
            <a:r>
              <a:rPr lang="en-US" altLang="en-US"/>
              <a:t>Mr H</a:t>
            </a:r>
            <a:r>
              <a:rPr lang="en-US" altLang="en-US" baseline="-25000"/>
              <a:t>2</a:t>
            </a:r>
            <a:r>
              <a:rPr lang="en-US" altLang="en-US"/>
              <a:t>O = 2 + 16 = 18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/>
              <a:t>		Hitung Mr dari :  NaOH, H</a:t>
            </a:r>
            <a:r>
              <a:rPr lang="en-US" altLang="en-US" baseline="-25000"/>
              <a:t>2</a:t>
            </a:r>
            <a:r>
              <a:rPr lang="en-US" altLang="en-US"/>
              <a:t>SO</a:t>
            </a:r>
            <a:r>
              <a:rPr lang="en-US" altLang="en-US" baseline="-25000"/>
              <a:t>4</a:t>
            </a:r>
            <a:r>
              <a:rPr lang="en-US" altLang="en-US"/>
              <a:t>, Ca(OH)</a:t>
            </a:r>
            <a:r>
              <a:rPr lang="en-US" altLang="en-US" baseline="-25000"/>
              <a:t>2</a:t>
            </a:r>
            <a:r>
              <a:rPr lang="en-US" altLang="en-US"/>
              <a:t>,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/>
              <a:t>				     K</a:t>
            </a:r>
            <a:r>
              <a:rPr lang="en-US" altLang="en-US" baseline="-25000"/>
              <a:t>2</a:t>
            </a:r>
            <a:r>
              <a:rPr lang="en-US" altLang="en-US"/>
              <a:t>Cr</a:t>
            </a:r>
            <a:r>
              <a:rPr lang="en-US" altLang="en-US" baseline="-25000"/>
              <a:t>2</a:t>
            </a:r>
            <a:r>
              <a:rPr lang="en-US" altLang="en-US"/>
              <a:t>O</a:t>
            </a:r>
            <a:r>
              <a:rPr lang="en-US" altLang="en-US" baseline="-25000"/>
              <a:t>7</a:t>
            </a:r>
            <a:r>
              <a:rPr lang="en-US" altLang="en-US"/>
              <a:t>,  K</a:t>
            </a:r>
            <a:r>
              <a:rPr lang="en-US" altLang="en-US" baseline="-25000"/>
              <a:t>4</a:t>
            </a:r>
            <a:r>
              <a:rPr lang="en-US" altLang="en-US"/>
              <a:t>(FeCN)</a:t>
            </a:r>
            <a:r>
              <a:rPr lang="en-US" altLang="en-US" baseline="-25000"/>
              <a:t>6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/>
              <a:t>( </a:t>
            </a:r>
            <a:r>
              <a:rPr lang="en-US" altLang="en-US" sz="2000"/>
              <a:t>Ar Na=23, S=32, Ca=40, K=39, Cr=52, Fe= 56, Mg=24)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/>
              <a:t>Hitung Mr dari MgSO</a:t>
            </a:r>
            <a:r>
              <a:rPr lang="en-US" altLang="en-US" baseline="-25000"/>
              <a:t>4</a:t>
            </a:r>
            <a:r>
              <a:rPr lang="en-US" altLang="en-US"/>
              <a:t>. 7H</a:t>
            </a:r>
            <a:r>
              <a:rPr lang="en-US" altLang="en-US" baseline="-25000"/>
              <a:t>2</a:t>
            </a:r>
            <a:r>
              <a:rPr lang="en-US" altLang="en-US"/>
              <a:t>O  </a:t>
            </a:r>
          </a:p>
        </p:txBody>
      </p:sp>
      <p:pic>
        <p:nvPicPr>
          <p:cNvPr id="4" name="Gambar 3">
            <a:extLst>
              <a:ext uri="{FF2B5EF4-FFF2-40B4-BE49-F238E27FC236}">
                <a16:creationId xmlns:a16="http://schemas.microsoft.com/office/drawing/2014/main" id="{595E3C63-23AB-439E-8E0E-68EEDA5989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E820ACE3-B2F5-46EF-AAAB-9B5448D857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319087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id-ID" sz="2000" b="1"/>
              <a:t>4 Hukum Dasar Persenyawaan Kimia :</a:t>
            </a:r>
            <a:endParaRPr lang="en-GB" sz="2000" b="1"/>
          </a:p>
        </p:txBody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D39DDB2A-B53F-47CC-BFF7-1B413570381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981200" y="836614"/>
            <a:ext cx="8229600" cy="525938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id-ID" altLang="id-ID" sz="1800"/>
              <a:t>Hukum Kekekalan Massa ( Lavoisier, 1774)</a:t>
            </a:r>
          </a:p>
          <a:p>
            <a:r>
              <a:rPr lang="id-ID" altLang="id-ID" sz="1800"/>
              <a:t>Hukum Perbandingan (Susunan) Tetap ( Proust, 1799)</a:t>
            </a:r>
          </a:p>
          <a:p>
            <a:r>
              <a:rPr lang="id-ID" altLang="id-ID" sz="1800"/>
              <a:t>Hukum Kelipatan Perbandingan ( Dalton, 1803)</a:t>
            </a:r>
          </a:p>
          <a:p>
            <a:r>
              <a:rPr lang="id-ID" altLang="id-ID" sz="1800"/>
              <a:t>Hukum Perbandingan Timbal Balik ( Richter, 1792)</a:t>
            </a:r>
          </a:p>
          <a:p>
            <a:pPr>
              <a:buFont typeface="Wingdings" panose="05000000000000000000" pitchFamily="2" charset="2"/>
              <a:buNone/>
            </a:pPr>
            <a:endParaRPr lang="id-ID" altLang="id-ID" sz="1800"/>
          </a:p>
          <a:p>
            <a:pPr>
              <a:buFont typeface="Wingdings" panose="05000000000000000000" pitchFamily="2" charset="2"/>
              <a:buNone/>
            </a:pPr>
            <a:r>
              <a:rPr lang="id-ID" altLang="id-ID" sz="1800"/>
              <a:t>Dari ke2 hukum terakhir, berhasil disusun Hukum Perbandingan Setara </a:t>
            </a:r>
          </a:p>
          <a:p>
            <a:pPr>
              <a:buFont typeface="Wingdings" panose="05000000000000000000" pitchFamily="2" charset="2"/>
              <a:buNone/>
            </a:pPr>
            <a:endParaRPr lang="id-ID" altLang="id-ID" sz="1800"/>
          </a:p>
          <a:p>
            <a:pPr>
              <a:buFont typeface="Wingdings" panose="05000000000000000000" pitchFamily="2" charset="2"/>
              <a:buNone/>
            </a:pPr>
            <a:r>
              <a:rPr lang="id-ID" altLang="id-ID" sz="1800"/>
              <a:t>Setelah orang berhasil menemukan cara mengukur volume gas, didptkan Hukum Penyatuan Volume oleh Guy Lussac (1808)</a:t>
            </a:r>
            <a:endParaRPr lang="en-GB" altLang="id-ID" sz="1800"/>
          </a:p>
        </p:txBody>
      </p:sp>
      <p:pic>
        <p:nvPicPr>
          <p:cNvPr id="4" name="Gambar 3">
            <a:extLst>
              <a:ext uri="{FF2B5EF4-FFF2-40B4-BE49-F238E27FC236}">
                <a16:creationId xmlns:a16="http://schemas.microsoft.com/office/drawing/2014/main" id="{9D367A23-4E15-4B13-964B-6151306176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5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0" grpId="0"/>
      <p:bldP spid="16589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C6BF36E0-6187-4B7C-9FD9-5416782733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3794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id-ID" altLang="id-ID" sz="1800" b="1">
                <a:latin typeface="Comic Sans MS" panose="030F0702030302020204" pitchFamily="66" charset="0"/>
              </a:rPr>
              <a:t> </a:t>
            </a:r>
            <a:r>
              <a:rPr lang="id-ID" altLang="id-ID" sz="1800" u="sng">
                <a:solidFill>
                  <a:srgbClr val="FF0000"/>
                </a:solidFill>
                <a:latin typeface="Comic Sans MS" panose="030F0702030302020204" pitchFamily="66" charset="0"/>
              </a:rPr>
              <a:t>HUKUM  KEKEKALAN  MASSA</a:t>
            </a:r>
            <a:r>
              <a:rPr lang="id-ID" altLang="id-ID" sz="1800">
                <a:latin typeface="Comic Sans MS" panose="030F0702030302020204" pitchFamily="66" charset="0"/>
              </a:rPr>
              <a:t>  ( Lavoisier, 1783)</a:t>
            </a:r>
            <a:endParaRPr lang="en-GB" altLang="id-ID" sz="1800">
              <a:latin typeface="Comic Sans MS" panose="030F0702030302020204" pitchFamily="66" charset="0"/>
            </a:endParaRPr>
          </a:p>
        </p:txBody>
      </p:sp>
      <p:sp>
        <p:nvSpPr>
          <p:cNvPr id="166915" name="Rectangle 3">
            <a:extLst>
              <a:ext uri="{FF2B5EF4-FFF2-40B4-BE49-F238E27FC236}">
                <a16:creationId xmlns:a16="http://schemas.microsoft.com/office/drawing/2014/main" id="{0A7797FE-BEBE-4C02-8F46-A1EC2EAF7F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992313" y="981076"/>
            <a:ext cx="8229600" cy="511492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id-ID" altLang="id-ID" sz="1800">
                <a:latin typeface="Comic Sans MS" panose="030F0702030302020204" pitchFamily="66" charset="0"/>
              </a:rPr>
              <a:t>Pada setiap reaksi kimia, massa zat-zat yang bereaksi adalah sama dengan massa dari produk/hasil reaksi</a:t>
            </a:r>
            <a:endParaRPr lang="en-US" altLang="id-ID" sz="180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altLang="id-ID" sz="1800">
                <a:latin typeface="Comic Sans MS" panose="030F0702030302020204" pitchFamily="66" charset="0"/>
              </a:rPr>
              <a:t>Berarti :        MASSA ZAT2 YG BEREAKSI  =  MASSA PRODUK  REAKSI</a:t>
            </a:r>
          </a:p>
          <a:p>
            <a:pPr marL="0" indent="0">
              <a:buNone/>
            </a:pPr>
            <a:endParaRPr lang="id-ID" altLang="id-ID" sz="180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id-ID" altLang="id-ID" sz="1800">
                <a:latin typeface="Comic Sans MS" panose="030F0702030302020204" pitchFamily="66" charset="0"/>
              </a:rPr>
              <a:t>Ex :             P      +      Q        -------     R   +   S</a:t>
            </a:r>
          </a:p>
          <a:p>
            <a:pPr marL="0" indent="0">
              <a:buNone/>
            </a:pPr>
            <a:r>
              <a:rPr lang="id-ID" altLang="id-ID" sz="1800">
                <a:latin typeface="Comic Sans MS" panose="030F0702030302020204" pitchFamily="66" charset="0"/>
              </a:rPr>
              <a:t>		massa P + Q    =   massa R + S</a:t>
            </a:r>
          </a:p>
          <a:p>
            <a:pPr marL="0" indent="0">
              <a:buNone/>
            </a:pPr>
            <a:r>
              <a:rPr lang="en-US" altLang="id-ID" sz="1800">
                <a:latin typeface="Comic Sans MS" panose="030F0702030302020204" pitchFamily="66" charset="0"/>
              </a:rPr>
              <a:t>	       Mg   +      Cl        -------      MgCl</a:t>
            </a:r>
          </a:p>
          <a:p>
            <a:pPr marL="0" indent="0">
              <a:buNone/>
            </a:pPr>
            <a:r>
              <a:rPr lang="en-US" altLang="id-ID" sz="1800">
                <a:latin typeface="Comic Sans MS" panose="030F0702030302020204" pitchFamily="66" charset="0"/>
              </a:rPr>
              <a:t>	       1 gr          2,9 gr                    3,9  gr</a:t>
            </a:r>
            <a:endParaRPr lang="id-ID" altLang="id-ID" sz="180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id-ID" altLang="id-ID" sz="180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altLang="id-ID" sz="1800">
                <a:latin typeface="Comic Sans MS" panose="030F0702030302020204" pitchFamily="66" charset="0"/>
              </a:rPr>
              <a:t>Contoh Soal :</a:t>
            </a:r>
          </a:p>
          <a:p>
            <a:pPr marL="0" indent="0">
              <a:buNone/>
            </a:pPr>
            <a:r>
              <a:rPr lang="en-GB" altLang="id-ID" sz="1800">
                <a:latin typeface="Comic Sans MS" panose="030F0702030302020204" pitchFamily="66" charset="0"/>
              </a:rPr>
              <a:t>Untuk membentuk gas CO2 diperlukan unsur C dan O dengan perbandingan 3:8.   Jika 40 gram karbon direaksikan dengan 20 gram okigen.   Hitunglah masa gas CO2 yang terjadi dan massa unsur yang tersisa</a:t>
            </a:r>
          </a:p>
        </p:txBody>
      </p:sp>
      <p:pic>
        <p:nvPicPr>
          <p:cNvPr id="4" name="Gambar 3">
            <a:extLst>
              <a:ext uri="{FF2B5EF4-FFF2-40B4-BE49-F238E27FC236}">
                <a16:creationId xmlns:a16="http://schemas.microsoft.com/office/drawing/2014/main" id="{27A1CCE5-5EF5-414B-8CC8-3BBF8A94654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6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6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6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6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6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6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6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4" grpId="0"/>
      <p:bldP spid="1669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351C50F-2A4C-45E6-BBCB-A8A009F1A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7814"/>
            <a:ext cx="8229600" cy="865187"/>
          </a:xfrm>
        </p:spPr>
        <p:txBody>
          <a:bodyPr/>
          <a:lstStyle/>
          <a:p>
            <a:r>
              <a:rPr lang="id-ID" altLang="id-ID" sz="2400" u="sng">
                <a:solidFill>
                  <a:srgbClr val="FF0000"/>
                </a:solidFill>
                <a:latin typeface="Comic Sans MS" panose="030F0702030302020204" pitchFamily="66" charset="0"/>
              </a:rPr>
              <a:t>HUKUM  PERBANDINGAN TETAP</a:t>
            </a:r>
            <a:r>
              <a:rPr lang="id-ID" altLang="id-ID" sz="2400" b="1">
                <a:latin typeface="Comic Sans MS" panose="030F0702030302020204" pitchFamily="66" charset="0"/>
              </a:rPr>
              <a:t> </a:t>
            </a:r>
            <a:r>
              <a:rPr lang="id-ID" altLang="id-ID" sz="2400">
                <a:latin typeface="Comic Sans MS" panose="030F0702030302020204" pitchFamily="66" charset="0"/>
              </a:rPr>
              <a:t>( Proust, 1799)</a:t>
            </a:r>
            <a:endParaRPr lang="en-US" altLang="id-ID" sz="2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F4CE9-5B11-4BF2-B586-043E02290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49831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id-ID" sz="2000" dirty="0">
                <a:latin typeface="Comic Sans MS" pitchFamily="66" charset="0"/>
              </a:rPr>
              <a:t>Setiap persenyawaan dibentuk oleh unsur-unsur yang bergabung dengan perbandingan massa yang tetap           </a:t>
            </a:r>
            <a:r>
              <a:rPr lang="id-ID" sz="2000" u="sng" dirty="0">
                <a:latin typeface="Comic Sans MS" pitchFamily="66" charset="0"/>
              </a:rPr>
              <a:t>atau</a:t>
            </a:r>
          </a:p>
          <a:p>
            <a:pPr marL="0" indent="0">
              <a:buNone/>
              <a:defRPr/>
            </a:pPr>
            <a:endParaRPr lang="id-ID" sz="2000" u="sng" dirty="0">
              <a:latin typeface="Comic Sans MS" pitchFamily="66" charset="0"/>
            </a:endParaRPr>
          </a:p>
          <a:p>
            <a:pPr marL="0" indent="0">
              <a:buNone/>
              <a:defRPr/>
            </a:pPr>
            <a:r>
              <a:rPr lang="id-ID" sz="2000" dirty="0">
                <a:latin typeface="Comic Sans MS" pitchFamily="66" charset="0"/>
              </a:rPr>
              <a:t>Pada setiap reaksi kimia, massa zat yang bereaksi dengan sejumlah tertentu zat lain selalu tetap</a:t>
            </a:r>
          </a:p>
          <a:p>
            <a:pPr marL="0" indent="0">
              <a:buNone/>
              <a:defRPr/>
            </a:pPr>
            <a:r>
              <a:rPr lang="id-ID" sz="2000" dirty="0">
                <a:latin typeface="Comic Sans MS" pitchFamily="66" charset="0"/>
              </a:rPr>
              <a:t>Ex:       H</a:t>
            </a:r>
            <a:r>
              <a:rPr lang="id-ID" sz="2000" baseline="-25000" dirty="0">
                <a:latin typeface="Comic Sans MS" pitchFamily="66" charset="0"/>
              </a:rPr>
              <a:t>2</a:t>
            </a:r>
            <a:r>
              <a:rPr lang="id-ID" sz="2000" dirty="0">
                <a:latin typeface="Comic Sans MS" pitchFamily="66" charset="0"/>
              </a:rPr>
              <a:t>O   ------  H   :    O  =   2     :  16   =   1  :  8</a:t>
            </a:r>
          </a:p>
          <a:p>
            <a:pPr marL="0" indent="0">
              <a:buNone/>
              <a:defRPr/>
            </a:pPr>
            <a:r>
              <a:rPr lang="id-ID" sz="2000" dirty="0">
                <a:latin typeface="Comic Sans MS" pitchFamily="66" charset="0"/>
              </a:rPr>
              <a:t>	Air mengandung  H  =  11 ,11 %</a:t>
            </a:r>
          </a:p>
          <a:p>
            <a:pPr marL="0" indent="0">
              <a:buNone/>
              <a:defRPr/>
            </a:pPr>
            <a:r>
              <a:rPr lang="id-ID" sz="2000" dirty="0">
                <a:latin typeface="Comic Sans MS" pitchFamily="66" charset="0"/>
              </a:rPr>
              <a:t>			O  =  88,89%</a:t>
            </a:r>
            <a:endParaRPr lang="en-US" sz="2000" dirty="0">
              <a:latin typeface="Comic Sans MS" pitchFamily="66" charset="0"/>
            </a:endParaRPr>
          </a:p>
          <a:p>
            <a:pPr marL="0" indent="0">
              <a:buNone/>
              <a:defRPr/>
            </a:pPr>
            <a:r>
              <a:rPr lang="en-US" sz="2000" dirty="0" err="1">
                <a:latin typeface="Comic Sans MS" pitchFamily="66" charset="0"/>
              </a:rPr>
              <a:t>Contoh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soal</a:t>
            </a:r>
            <a:r>
              <a:rPr lang="en-US" sz="2000" dirty="0">
                <a:latin typeface="Comic Sans MS" pitchFamily="66" charset="0"/>
              </a:rPr>
              <a:t> :</a:t>
            </a:r>
          </a:p>
          <a:p>
            <a:pPr marL="0" indent="0">
              <a:buNone/>
              <a:defRPr/>
            </a:pPr>
            <a:r>
              <a:rPr lang="en-US" sz="2000" dirty="0" err="1">
                <a:latin typeface="Comic Sans MS" pitchFamily="66" charset="0"/>
              </a:rPr>
              <a:t>Hasil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analisis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dari</a:t>
            </a:r>
            <a:r>
              <a:rPr lang="en-US" sz="2000" dirty="0">
                <a:latin typeface="Comic Sans MS" pitchFamily="66" charset="0"/>
              </a:rPr>
              <a:t> 2 </a:t>
            </a:r>
            <a:r>
              <a:rPr lang="en-US" sz="2000" dirty="0" err="1">
                <a:latin typeface="Comic Sans MS" pitchFamily="66" charset="0"/>
              </a:rPr>
              <a:t>sampel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garam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dapur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murni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asal</a:t>
            </a:r>
            <a:r>
              <a:rPr lang="en-US" sz="2000" dirty="0">
                <a:latin typeface="Comic Sans MS" pitchFamily="66" charset="0"/>
              </a:rPr>
              <a:t> Madura </a:t>
            </a:r>
            <a:r>
              <a:rPr lang="en-US" sz="2000" dirty="0" err="1">
                <a:latin typeface="Comic Sans MS" pitchFamily="66" charset="0"/>
              </a:rPr>
              <a:t>dan</a:t>
            </a:r>
            <a:r>
              <a:rPr lang="en-US" sz="2000" dirty="0">
                <a:latin typeface="Comic Sans MS" pitchFamily="66" charset="0"/>
              </a:rPr>
              <a:t> Cirebon  </a:t>
            </a:r>
            <a:r>
              <a:rPr lang="en-US" sz="2000" dirty="0" err="1">
                <a:latin typeface="Comic Sans MS" pitchFamily="66" charset="0"/>
              </a:rPr>
              <a:t>menghasilkan</a:t>
            </a:r>
            <a:r>
              <a:rPr lang="en-US" sz="2000" dirty="0">
                <a:latin typeface="Comic Sans MS" pitchFamily="66" charset="0"/>
              </a:rPr>
              <a:t> data </a:t>
            </a:r>
            <a:r>
              <a:rPr lang="en-US" sz="2000" dirty="0" err="1">
                <a:latin typeface="Comic Sans MS" pitchFamily="66" charset="0"/>
              </a:rPr>
              <a:t>sbb</a:t>
            </a:r>
            <a:r>
              <a:rPr lang="en-US" sz="2000" dirty="0">
                <a:latin typeface="Comic Sans MS" pitchFamily="66" charset="0"/>
              </a:rPr>
              <a:t> :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Comic Sans MS" pitchFamily="66" charset="0"/>
              </a:rPr>
              <a:t>		</a:t>
            </a:r>
            <a:r>
              <a:rPr lang="en-US" sz="2000" dirty="0" err="1">
                <a:latin typeface="Comic Sans MS" pitchFamily="66" charset="0"/>
              </a:rPr>
              <a:t>massa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garam</a:t>
            </a:r>
            <a:r>
              <a:rPr lang="en-US" sz="2000" dirty="0">
                <a:latin typeface="Comic Sans MS" pitchFamily="66" charset="0"/>
              </a:rPr>
              <a:t>        </a:t>
            </a:r>
            <a:r>
              <a:rPr lang="en-US" sz="2000" dirty="0" err="1">
                <a:latin typeface="Comic Sans MS" pitchFamily="66" charset="0"/>
              </a:rPr>
              <a:t>massa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Natrium</a:t>
            </a:r>
            <a:r>
              <a:rPr lang="en-US" sz="2000" dirty="0">
                <a:latin typeface="Comic Sans MS" pitchFamily="66" charset="0"/>
              </a:rPr>
              <a:t>          </a:t>
            </a:r>
            <a:r>
              <a:rPr lang="en-US" sz="2000" dirty="0" err="1">
                <a:latin typeface="Comic Sans MS" pitchFamily="66" charset="0"/>
              </a:rPr>
              <a:t>massa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Chlor</a:t>
            </a:r>
            <a:endParaRPr lang="en-US" sz="2000" dirty="0">
              <a:latin typeface="Comic Sans MS" pitchFamily="66" charset="0"/>
            </a:endParaRP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en-US" sz="2000" dirty="0">
                <a:latin typeface="Comic Sans MS" pitchFamily="66" charset="0"/>
              </a:rPr>
              <a:t>Data  I         0,2925  gram       0,1150  gram           0,1775  gram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en-GB" sz="2000" dirty="0">
                <a:latin typeface="Comic Sans MS" pitchFamily="66" charset="0"/>
              </a:rPr>
              <a:t>Data   II       1,755    gram        0,690  gram            1,065  gram</a:t>
            </a:r>
          </a:p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en-GB" sz="2000" dirty="0" err="1">
                <a:latin typeface="Comic Sans MS" pitchFamily="66" charset="0"/>
              </a:rPr>
              <a:t>Tunjukkan</a:t>
            </a:r>
            <a:r>
              <a:rPr lang="en-GB" sz="2000" dirty="0">
                <a:latin typeface="Comic Sans MS" pitchFamily="66" charset="0"/>
              </a:rPr>
              <a:t> </a:t>
            </a:r>
            <a:r>
              <a:rPr lang="en-GB" sz="2000" dirty="0" err="1">
                <a:latin typeface="Comic Sans MS" pitchFamily="66" charset="0"/>
              </a:rPr>
              <a:t>bahwa</a:t>
            </a:r>
            <a:r>
              <a:rPr lang="en-GB" sz="2000" dirty="0">
                <a:latin typeface="Comic Sans MS" pitchFamily="66" charset="0"/>
              </a:rPr>
              <a:t> data </a:t>
            </a:r>
            <a:r>
              <a:rPr lang="en-GB" sz="2000" dirty="0" err="1">
                <a:latin typeface="Comic Sans MS" pitchFamily="66" charset="0"/>
              </a:rPr>
              <a:t>diatas</a:t>
            </a:r>
            <a:r>
              <a:rPr lang="en-GB" sz="2000" dirty="0">
                <a:latin typeface="Comic Sans MS" pitchFamily="66" charset="0"/>
              </a:rPr>
              <a:t> </a:t>
            </a:r>
            <a:r>
              <a:rPr lang="en-GB" sz="2000" dirty="0" err="1">
                <a:latin typeface="Comic Sans MS" pitchFamily="66" charset="0"/>
              </a:rPr>
              <a:t>sesuai</a:t>
            </a:r>
            <a:r>
              <a:rPr lang="en-GB" sz="2000" dirty="0">
                <a:latin typeface="Comic Sans MS" pitchFamily="66" charset="0"/>
              </a:rPr>
              <a:t> dg </a:t>
            </a:r>
            <a:r>
              <a:rPr lang="en-GB" sz="2000" dirty="0" err="1">
                <a:solidFill>
                  <a:srgbClr val="FF0000"/>
                </a:solidFill>
                <a:latin typeface="Comic Sans MS" pitchFamily="66" charset="0"/>
              </a:rPr>
              <a:t>Hk</a:t>
            </a:r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. </a:t>
            </a:r>
            <a:r>
              <a:rPr lang="en-GB" sz="2000" dirty="0" err="1">
                <a:solidFill>
                  <a:srgbClr val="FF0000"/>
                </a:solidFill>
                <a:latin typeface="Comic Sans MS" pitchFamily="66" charset="0"/>
              </a:rPr>
              <a:t>Perbandingan</a:t>
            </a:r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000" dirty="0" err="1">
                <a:solidFill>
                  <a:srgbClr val="FF0000"/>
                </a:solidFill>
                <a:latin typeface="Comic Sans MS" pitchFamily="66" charset="0"/>
              </a:rPr>
              <a:t>Tetap</a:t>
            </a:r>
            <a:endParaRPr lang="en-GB" sz="2000" dirty="0">
              <a:latin typeface="Comic Sans MS" pitchFamily="66" charset="0"/>
            </a:endParaRPr>
          </a:p>
        </p:txBody>
      </p:sp>
      <p:pic>
        <p:nvPicPr>
          <p:cNvPr id="4" name="Gambar 3">
            <a:extLst>
              <a:ext uri="{FF2B5EF4-FFF2-40B4-BE49-F238E27FC236}">
                <a16:creationId xmlns:a16="http://schemas.microsoft.com/office/drawing/2014/main" id="{06CB9ECD-9FEC-4652-AA7B-BBF6E354FC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C3EE2CD-1094-4688-996A-3297B61E7C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55838" y="492126"/>
            <a:ext cx="7707312" cy="8683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id-ID" altLang="en-US" sz="1700" b="1">
                <a:latin typeface="Comic Sans MS" panose="030F0702030302020204" pitchFamily="66" charset="0"/>
              </a:rPr>
              <a:t> </a:t>
            </a:r>
            <a:r>
              <a:rPr lang="id-ID" altLang="en-US" sz="2000" b="1">
                <a:solidFill>
                  <a:srgbClr val="FF0000"/>
                </a:solidFill>
                <a:latin typeface="Comic Sans MS" panose="030F0702030302020204" pitchFamily="66" charset="0"/>
              </a:rPr>
              <a:t>Hukum Kelipatan Perbandingan /</a:t>
            </a:r>
            <a:br>
              <a:rPr lang="id-ID" altLang="en-US" sz="2000" b="1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id-ID" altLang="en-US" sz="2000" b="1">
                <a:solidFill>
                  <a:srgbClr val="FF0000"/>
                </a:solidFill>
                <a:latin typeface="Comic Sans MS" panose="030F0702030302020204" pitchFamily="66" charset="0"/>
              </a:rPr>
              <a:t>     Hukum Perbandingan Berganda</a:t>
            </a:r>
            <a:r>
              <a:rPr lang="id-ID" altLang="en-US" sz="2000" b="1">
                <a:latin typeface="Comic Sans MS" panose="030F0702030302020204" pitchFamily="66" charset="0"/>
              </a:rPr>
              <a:t>    </a:t>
            </a:r>
            <a:r>
              <a:rPr lang="id-ID" altLang="en-US" sz="2000">
                <a:latin typeface="Comic Sans MS" panose="030F0702030302020204" pitchFamily="66" charset="0"/>
              </a:rPr>
              <a:t>( John Dalton,1803)</a:t>
            </a:r>
            <a:endParaRPr lang="en-GB" altLang="en-US" sz="2000">
              <a:latin typeface="Comic Sans MS" panose="030F0702030302020204" pitchFamily="66" charset="0"/>
            </a:endParaRPr>
          </a:p>
        </p:txBody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3C6F64C4-981C-43AC-B178-F2241C41DD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3" y="1268414"/>
            <a:ext cx="8229600" cy="48355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altLang="en-US" sz="170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altLang="en-US" sz="170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id-ID" altLang="en-US" sz="2000">
                <a:latin typeface="Comic Sans MS" panose="030F0702030302020204" pitchFamily="66" charset="0"/>
              </a:rPr>
              <a:t>Bila 2 unsur dapat membentuk lebih dari 1 senyawa, maka perbandingan massa unsur-unsur yang satu dengan sejumlah tertentu unsur yang lain, merupakan bilangan yang mudah dan bulat.</a:t>
            </a:r>
          </a:p>
          <a:p>
            <a:pPr marL="0" indent="0">
              <a:buNone/>
            </a:pPr>
            <a:endParaRPr lang="id-ID" altLang="en-US" sz="170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altLang="en-US" sz="1700">
                <a:latin typeface="Comic Sans MS" panose="030F0702030302020204" pitchFamily="66" charset="0"/>
              </a:rPr>
              <a:t>Misal : Diketahui unsur A dan B membentuk 2 senyawa</a:t>
            </a:r>
          </a:p>
          <a:p>
            <a:pPr marL="0" indent="0">
              <a:buNone/>
            </a:pPr>
            <a:r>
              <a:rPr lang="en-US" altLang="en-US" sz="1700">
                <a:latin typeface="Comic Sans MS" panose="030F0702030302020204" pitchFamily="66" charset="0"/>
              </a:rPr>
              <a:t>	Senyawa  I  mengandung   A  =  77,78%</a:t>
            </a:r>
          </a:p>
          <a:p>
            <a:pPr marL="0" indent="0">
              <a:buNone/>
            </a:pPr>
            <a:r>
              <a:rPr lang="en-US" altLang="en-US" sz="1700">
                <a:latin typeface="Comic Sans MS" panose="030F0702030302020204" pitchFamily="66" charset="0"/>
              </a:rPr>
              <a:t>	Senyawa II  mengandung   A  = 70,00%</a:t>
            </a:r>
          </a:p>
          <a:p>
            <a:pPr marL="0" indent="0">
              <a:buNone/>
            </a:pPr>
            <a:r>
              <a:rPr lang="en-US" altLang="en-US" sz="1700">
                <a:latin typeface="Comic Sans MS" panose="030F0702030302020204" pitchFamily="66" charset="0"/>
              </a:rPr>
              <a:t>             Jelaskan dengan perhitungan, sesuaikah dengan Hukum. Kelipatan </a:t>
            </a:r>
          </a:p>
          <a:p>
            <a:pPr marL="0" indent="0">
              <a:buNone/>
            </a:pPr>
            <a:r>
              <a:rPr lang="en-US" altLang="en-US" sz="1700">
                <a:latin typeface="Comic Sans MS" panose="030F0702030302020204" pitchFamily="66" charset="0"/>
              </a:rPr>
              <a:t>	Perbandingan</a:t>
            </a:r>
          </a:p>
          <a:p>
            <a:pPr marL="0" indent="0">
              <a:buNone/>
            </a:pPr>
            <a:r>
              <a:rPr lang="en-US" altLang="en-US" sz="1700">
                <a:latin typeface="Comic Sans MS" panose="030F0702030302020204" pitchFamily="66" charset="0"/>
              </a:rPr>
              <a:t>Jawab :   Senyawa  I   A1  :  B1    =    77,78  :    22,22</a:t>
            </a:r>
          </a:p>
          <a:p>
            <a:pPr marL="0" indent="0">
              <a:buNone/>
            </a:pPr>
            <a:r>
              <a:rPr lang="en-US" altLang="en-US" sz="1700">
                <a:latin typeface="Comic Sans MS" panose="030F0702030302020204" pitchFamily="66" charset="0"/>
              </a:rPr>
              <a:t>	 Senyawa  II</a:t>
            </a:r>
            <a:r>
              <a:rPr lang="id-ID" altLang="en-US" sz="1700">
                <a:latin typeface="Comic Sans MS" panose="030F0702030302020204" pitchFamily="66" charset="0"/>
              </a:rPr>
              <a:t>.</a:t>
            </a:r>
            <a:r>
              <a:rPr lang="en-US" altLang="en-US" sz="1700">
                <a:latin typeface="Comic Sans MS" panose="030F0702030302020204" pitchFamily="66" charset="0"/>
              </a:rPr>
              <a:t>A2  :  B2    =    70,00  :    30,00</a:t>
            </a:r>
          </a:p>
          <a:p>
            <a:pPr marL="0" indent="0">
              <a:buNone/>
            </a:pPr>
            <a:r>
              <a:rPr lang="en-US" altLang="en-US" sz="1700">
                <a:latin typeface="Comic Sans MS" panose="030F0702030302020204" pitchFamily="66" charset="0"/>
              </a:rPr>
              <a:t>Sehingga  A1  :  A2      =  7  :  7</a:t>
            </a:r>
          </a:p>
          <a:p>
            <a:pPr marL="0" indent="0">
              <a:buNone/>
            </a:pPr>
            <a:r>
              <a:rPr lang="en-US" altLang="en-US" sz="1700">
                <a:latin typeface="Comic Sans MS" panose="030F0702030302020204" pitchFamily="66" charset="0"/>
              </a:rPr>
              <a:t>                B1  :  B2      =   2  :  3    merupakan bil bilat &amp; sederhana</a:t>
            </a:r>
            <a:endParaRPr lang="en-GB" altLang="en-US" sz="1700">
              <a:latin typeface="Comic Sans MS" panose="030F0702030302020204" pitchFamily="66" charset="0"/>
            </a:endParaRPr>
          </a:p>
        </p:txBody>
      </p:sp>
      <p:pic>
        <p:nvPicPr>
          <p:cNvPr id="4" name="Gambar 3">
            <a:extLst>
              <a:ext uri="{FF2B5EF4-FFF2-40B4-BE49-F238E27FC236}">
                <a16:creationId xmlns:a16="http://schemas.microsoft.com/office/drawing/2014/main" id="{59A4C9B2-0039-4188-A2AF-2270CBC431B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7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7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7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7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7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7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7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7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7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79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79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79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4432E289-D3F3-4CB5-9A4E-AB9994F06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8675" y="304801"/>
            <a:ext cx="8001000" cy="195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"/>
              <a:t>Sambungan………..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589BF474-87BF-45DB-8842-689A1841F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738" y="714376"/>
            <a:ext cx="8001000" cy="5305425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Contoh soal :</a:t>
            </a:r>
          </a:p>
          <a:p>
            <a:pPr marL="0" indent="0"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Nitrogen dan Oksigen dapat membentuk 6 macam senyawa</a:t>
            </a:r>
          </a:p>
          <a:p>
            <a:pPr marL="0" indent="0">
              <a:buNone/>
            </a:pPr>
            <a:endParaRPr lang="en-US" altLang="en-US" sz="200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altLang="en-US" sz="2000" u="sng">
                <a:latin typeface="Comic Sans MS" panose="030F0702030302020204" pitchFamily="66" charset="0"/>
              </a:rPr>
              <a:t>Senyawa         % N              </a:t>
            </a:r>
          </a:p>
          <a:p>
            <a:pPr marL="0" indent="0"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     I                63,7             </a:t>
            </a:r>
          </a:p>
          <a:p>
            <a:pPr marL="0" indent="0"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     II               46,7</a:t>
            </a:r>
          </a:p>
          <a:p>
            <a:pPr marL="0" indent="0"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     III             36,9</a:t>
            </a:r>
          </a:p>
          <a:p>
            <a:pPr marL="0" indent="0"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      IV              30,5</a:t>
            </a:r>
          </a:p>
          <a:p>
            <a:pPr marL="0" indent="0"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      V                25,9</a:t>
            </a:r>
          </a:p>
          <a:p>
            <a:pPr marL="0" indent="0"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      VI               22,6</a:t>
            </a:r>
          </a:p>
          <a:p>
            <a:pPr marL="0" indent="0"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Sesuaikah dengan Hukum Kelipatan Perbandingan              </a:t>
            </a:r>
            <a:endParaRPr lang="id-ID" altLang="en-US" sz="200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id-ID" altLang="en-US" sz="2000">
                <a:latin typeface="Comic Sans MS" panose="030F0702030302020204" pitchFamily="66" charset="0"/>
              </a:rPr>
              <a:t>.</a:t>
            </a:r>
            <a:endParaRPr lang="en-US" altLang="en-US" sz="2000"/>
          </a:p>
        </p:txBody>
      </p:sp>
      <p:pic>
        <p:nvPicPr>
          <p:cNvPr id="4" name="Gambar 3">
            <a:extLst>
              <a:ext uri="{FF2B5EF4-FFF2-40B4-BE49-F238E27FC236}">
                <a16:creationId xmlns:a16="http://schemas.microsoft.com/office/drawing/2014/main" id="{EA388FBD-BEAF-48C7-B799-94E4BAAD28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AFACDA48-D5F3-4557-8B4B-9C27493D8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8675" y="571501"/>
            <a:ext cx="8001000" cy="7858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d-ID" altLang="en-US" sz="2000">
                <a:latin typeface="Comic Sans MS" panose="030F0702030302020204" pitchFamily="66" charset="0"/>
              </a:rPr>
              <a:t> </a:t>
            </a:r>
            <a:r>
              <a:rPr lang="id-ID" altLang="en-US" sz="2400" u="sng">
                <a:solidFill>
                  <a:srgbClr val="FF0000"/>
                </a:solidFill>
                <a:latin typeface="Comic Sans MS" panose="030F0702030302020204" pitchFamily="66" charset="0"/>
              </a:rPr>
              <a:t>HUKUM PERBANDINGAN TIMBAL BALIK</a:t>
            </a:r>
            <a:r>
              <a:rPr lang="id-ID" altLang="en-US" sz="240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br>
              <a:rPr lang="en-US" altLang="en-US" sz="240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id-ID" altLang="en-US" sz="240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d-ID" altLang="en-US" sz="2400">
                <a:latin typeface="Comic Sans MS" panose="030F0702030302020204" pitchFamily="66" charset="0"/>
              </a:rPr>
              <a:t>( Richter, 1792)</a:t>
            </a:r>
            <a:br>
              <a:rPr lang="id-ID" altLang="en-US" sz="2400">
                <a:latin typeface="Comic Sans MS" panose="030F0702030302020204" pitchFamily="66" charset="0"/>
              </a:rPr>
            </a:br>
            <a:endParaRPr lang="en-US" altLang="en-US" sz="2400"/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3F01571C-CE99-4457-8D35-51F36E1D8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738" y="1143000"/>
            <a:ext cx="8001000" cy="4876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id-ID" altLang="en-US" sz="200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endParaRPr lang="en-US" altLang="en-US" sz="200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d-ID" altLang="en-US" sz="2000">
                <a:latin typeface="Comic Sans MS" panose="030F0702030302020204" pitchFamily="66" charset="0"/>
              </a:rPr>
              <a:t>Jika 2 unsur A dan B masing-masing bereaksi dengan unsur C yang massanya sama membentuk AC dan BC maka perbandingan massa A dan massa B dalam membentu AB  </a:t>
            </a:r>
            <a:r>
              <a:rPr lang="id-ID" altLang="en-US" sz="2000">
                <a:solidFill>
                  <a:srgbClr val="0033CC"/>
                </a:solidFill>
                <a:latin typeface="Comic Sans MS" panose="030F0702030302020204" pitchFamily="66" charset="0"/>
              </a:rPr>
              <a:t>adalah sama</a:t>
            </a:r>
            <a:r>
              <a:rPr lang="id-ID" altLang="en-US" sz="2000">
                <a:latin typeface="Comic Sans MS" panose="030F0702030302020204" pitchFamily="66" charset="0"/>
              </a:rPr>
              <a:t> dengan perbandingan massa A dan massa B ketika membentuk AC dan BC </a:t>
            </a:r>
            <a:r>
              <a:rPr lang="id-ID" altLang="en-US" sz="2000">
                <a:solidFill>
                  <a:srgbClr val="0033CC"/>
                </a:solidFill>
                <a:latin typeface="Comic Sans MS" panose="030F0702030302020204" pitchFamily="66" charset="0"/>
              </a:rPr>
              <a:t>atau kelipatan</a:t>
            </a:r>
            <a:r>
              <a:rPr lang="id-ID" altLang="en-US" sz="2000">
                <a:latin typeface="Comic Sans MS" panose="030F0702030302020204" pitchFamily="66" charset="0"/>
              </a:rPr>
              <a:t> dari perbandingan ini.</a:t>
            </a:r>
            <a:endParaRPr lang="en-US" altLang="en-US" sz="2000">
              <a:latin typeface="Comic Sans MS" panose="030F0702030302020204" pitchFamily="66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>
              <a:latin typeface="Comic Sans MS" panose="030F0702030302020204" pitchFamily="66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Contoh soal 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Dalam metana (CH4) 75 gram C bereaksi dengan 25 gram H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Dlm karbonmonoksida (CO) 42,86 gram C bereaksi dg 57,14 gr O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Dalam air 11,11 gram H bereaksi dengan 88,89 gram O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Tunjukkan bahwa data ii sesuai dengan Hukum Perbandingan Timbal Balik !</a:t>
            </a:r>
            <a:endParaRPr lang="en-GB" altLang="en-US" sz="2000">
              <a:latin typeface="Comic Sans MS" panose="030F0702030302020204" pitchFamily="66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/>
          </a:p>
        </p:txBody>
      </p:sp>
      <p:pic>
        <p:nvPicPr>
          <p:cNvPr id="4" name="Gambar 3">
            <a:extLst>
              <a:ext uri="{FF2B5EF4-FFF2-40B4-BE49-F238E27FC236}">
                <a16:creationId xmlns:a16="http://schemas.microsoft.com/office/drawing/2014/main" id="{2ADA93FE-337B-4837-B1F6-71B658246B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B277E0A0-F179-401D-A5FB-DD3665AAF8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96925"/>
          </a:xfrm>
        </p:spPr>
        <p:txBody>
          <a:bodyPr/>
          <a:lstStyle/>
          <a:p>
            <a:pPr algn="l" eaLnBrk="1" hangingPunct="1">
              <a:buFont typeface="Wingdings" panose="05000000000000000000" pitchFamily="2" charset="2"/>
              <a:buChar char="q"/>
            </a:pPr>
            <a:r>
              <a:rPr lang="en-US" altLang="en-US" sz="1800" u="sng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d-ID" altLang="en-US" sz="2000" b="1" u="sng">
                <a:solidFill>
                  <a:srgbClr val="FF0000"/>
                </a:solidFill>
                <a:latin typeface="Comic Sans MS" panose="030F0702030302020204" pitchFamily="66" charset="0"/>
              </a:rPr>
              <a:t>HUKUM PENYATUAN VOLUME</a:t>
            </a:r>
            <a:r>
              <a:rPr lang="id-ID" altLang="en-US" sz="2000" b="1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d-ID" altLang="en-US" sz="2000" b="1">
                <a:latin typeface="Comic Sans MS" panose="030F0702030302020204" pitchFamily="66" charset="0"/>
              </a:rPr>
              <a:t> ( Gay Lussac, 1808)</a:t>
            </a:r>
            <a:endParaRPr lang="en-GB" altLang="en-US" sz="2000" b="1" u="sng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3D596D21-C78B-4099-9D1F-A159768397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071564"/>
            <a:ext cx="8229600" cy="5024437"/>
          </a:xfrm>
        </p:spPr>
        <p:txBody>
          <a:bodyPr/>
          <a:lstStyle/>
          <a:p>
            <a:pPr marL="0" indent="0" algn="just">
              <a:buNone/>
            </a:pPr>
            <a:r>
              <a:rPr lang="id-ID" altLang="en-US" sz="1800">
                <a:latin typeface="Comic Sans MS" panose="030F0702030302020204" pitchFamily="66" charset="0"/>
              </a:rPr>
              <a:t>Pada kondisi temperatur (T) dan tekanan (P) yang sama, perbandingan volume gas-gas pereaksi dan gas-gas hasil reaksi merupakan bilangan yang bulat dan mudah</a:t>
            </a:r>
          </a:p>
          <a:p>
            <a:pPr marL="0" indent="0" algn="just">
              <a:buNone/>
            </a:pPr>
            <a:endParaRPr lang="id-ID" altLang="en-US" sz="180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Contoh :    Hidrogen     +    oksigen       ------- uap air</a:t>
            </a:r>
          </a:p>
          <a:p>
            <a:pPr marL="0" indent="0" algn="just"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	    </a:t>
            </a:r>
            <a:r>
              <a:rPr lang="en-US" altLang="en-US" sz="1800" b="1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altLang="en-US" sz="1800">
                <a:latin typeface="Comic Sans MS" panose="030F0702030302020204" pitchFamily="66" charset="0"/>
              </a:rPr>
              <a:t> H2           +    </a:t>
            </a:r>
            <a:r>
              <a:rPr lang="en-US" altLang="en-US" sz="1800" b="1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altLang="en-US" sz="1800">
                <a:latin typeface="Comic Sans MS" panose="030F0702030302020204" pitchFamily="66" charset="0"/>
              </a:rPr>
              <a:t> O2         --------  </a:t>
            </a:r>
            <a:r>
              <a:rPr lang="en-US" altLang="en-US" sz="1800" b="1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altLang="en-US" sz="1800">
                <a:latin typeface="Comic Sans MS" panose="030F0702030302020204" pitchFamily="66" charset="0"/>
              </a:rPr>
              <a:t>  H2O</a:t>
            </a:r>
          </a:p>
          <a:p>
            <a:pPr marL="0" indent="0" algn="just">
              <a:buNone/>
            </a:pPr>
            <a:r>
              <a:rPr lang="en-US" altLang="en-US" sz="1800">
                <a:latin typeface="Comic Sans MS" panose="030F0702030302020204" pitchFamily="66" charset="0"/>
              </a:rPr>
              <a:t>                 </a:t>
            </a:r>
            <a:r>
              <a:rPr lang="en-US" altLang="en-US" sz="1800" b="1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altLang="en-US" sz="1800">
                <a:latin typeface="Comic Sans MS" panose="030F0702030302020204" pitchFamily="66" charset="0"/>
              </a:rPr>
              <a:t> volume      +    </a:t>
            </a:r>
            <a:r>
              <a:rPr lang="en-US" altLang="en-US" sz="1800" b="1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altLang="en-US" sz="1800">
                <a:latin typeface="Comic Sans MS" panose="030F0702030302020204" pitchFamily="66" charset="0"/>
              </a:rPr>
              <a:t> volume    --------  </a:t>
            </a:r>
            <a:r>
              <a:rPr lang="en-US" altLang="en-US" sz="1800" b="1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altLang="en-US" sz="1800">
                <a:latin typeface="Comic Sans MS" panose="030F0702030302020204" pitchFamily="66" charset="0"/>
              </a:rPr>
              <a:t>  volume</a:t>
            </a:r>
            <a:endParaRPr lang="en-GB" altLang="en-US" sz="180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n-GB" altLang="en-US" sz="180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GB" altLang="en-US" sz="1800">
                <a:latin typeface="Comic Sans MS" panose="030F0702030302020204" pitchFamily="66" charset="0"/>
              </a:rPr>
              <a:t>Contoh soal :</a:t>
            </a:r>
          </a:p>
          <a:p>
            <a:pPr marL="0" indent="0" algn="just">
              <a:buNone/>
            </a:pPr>
            <a:r>
              <a:rPr lang="en-GB" altLang="en-US" sz="1800">
                <a:latin typeface="Comic Sans MS" panose="030F0702030302020204" pitchFamily="66" charset="0"/>
              </a:rPr>
              <a:t>    2   H2S  (gas)    +   3  O2   (gas)  -------  2  H2O   (gas)   +  2  SO2   (gas)</a:t>
            </a:r>
          </a:p>
          <a:p>
            <a:pPr marL="0" indent="0" algn="just">
              <a:buNone/>
            </a:pPr>
            <a:r>
              <a:rPr lang="en-GB" altLang="en-US" sz="1800">
                <a:latin typeface="Comic Sans MS" panose="030F0702030302020204" pitchFamily="66" charset="0"/>
              </a:rPr>
              <a:t>    Jika semua gas diukur pada T dan P yang sama,</a:t>
            </a:r>
          </a:p>
          <a:p>
            <a:pPr marL="0" indent="0" algn="just">
              <a:buNone/>
            </a:pPr>
            <a:r>
              <a:rPr lang="en-GB" altLang="en-US" sz="1800">
                <a:latin typeface="Comic Sans MS" panose="030F0702030302020204" pitchFamily="66" charset="0"/>
              </a:rPr>
              <a:t>    a. Hitung volume oksigen yang diperlukan untuk membakar 150 liter H2S</a:t>
            </a:r>
          </a:p>
          <a:p>
            <a:pPr marL="0" indent="0" algn="just">
              <a:buNone/>
            </a:pPr>
            <a:r>
              <a:rPr lang="en-GB" altLang="en-US" sz="1800">
                <a:latin typeface="Comic Sans MS" panose="030F0702030302020204" pitchFamily="66" charset="0"/>
              </a:rPr>
              <a:t>        sesuai dengan persamaan reaksi</a:t>
            </a:r>
          </a:p>
          <a:p>
            <a:pPr marL="0" indent="0" algn="just">
              <a:buNone/>
            </a:pPr>
            <a:r>
              <a:rPr lang="en-GB" altLang="en-US" sz="1800">
                <a:latin typeface="Comic Sans MS" panose="030F0702030302020204" pitchFamily="66" charset="0"/>
              </a:rPr>
              <a:t>    b. Hitung volume SO2 yang terbentuk</a:t>
            </a:r>
            <a:endParaRPr lang="en-GB" altLang="en-US" sz="2000">
              <a:latin typeface="Comic Sans MS" panose="030F0702030302020204" pitchFamily="66" charset="0"/>
            </a:endParaRPr>
          </a:p>
        </p:txBody>
      </p:sp>
      <p:pic>
        <p:nvPicPr>
          <p:cNvPr id="4" name="Gambar 3">
            <a:extLst>
              <a:ext uri="{FF2B5EF4-FFF2-40B4-BE49-F238E27FC236}">
                <a16:creationId xmlns:a16="http://schemas.microsoft.com/office/drawing/2014/main" id="{FC79A33D-30E8-43EF-A36D-988162A627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8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8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8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8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8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8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8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8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8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8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8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8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89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89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89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1115F8E6-F3F0-4F37-889E-73C6DBE65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39737"/>
          </a:xfrm>
        </p:spPr>
        <p:txBody>
          <a:bodyPr/>
          <a:lstStyle/>
          <a:p>
            <a:pPr eaLnBrk="1" hangingPunct="1"/>
            <a:r>
              <a:rPr lang="id-ID" altLang="en-US" sz="2400" b="1" u="sng">
                <a:solidFill>
                  <a:srgbClr val="FF0000"/>
                </a:solidFill>
                <a:latin typeface="Comic Sans MS" panose="030F0702030302020204" pitchFamily="66" charset="0"/>
              </a:rPr>
              <a:t>HUKUM PERBANDINGAN SETARA</a:t>
            </a:r>
            <a:endParaRPr lang="en-US" altLang="en-US" sz="2400"/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6A1D1892-11B2-4426-A26F-AD4033DD2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785813"/>
            <a:ext cx="8229600" cy="5340350"/>
          </a:xfrm>
        </p:spPr>
        <p:txBody>
          <a:bodyPr/>
          <a:lstStyle/>
          <a:p>
            <a:pPr marL="0" indent="0" algn="just">
              <a:buNone/>
            </a:pPr>
            <a:endParaRPr lang="en-US" altLang="en-US" sz="2000" b="1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id-ID" altLang="en-US" sz="2000" b="1">
                <a:latin typeface="Comic Sans MS" panose="030F0702030302020204" pitchFamily="66" charset="0"/>
              </a:rPr>
              <a:t>Bila satu unsur bergabung dengan unsur lain, maka perbandingan kedua unsur tersebut adalah sebagai perbandingan massa ekivalennya   </a:t>
            </a:r>
            <a:r>
              <a:rPr lang="id-ID" altLang="en-US" sz="2000" b="1">
                <a:solidFill>
                  <a:srgbClr val="0033CC"/>
                </a:solidFill>
                <a:latin typeface="Comic Sans MS" panose="030F0702030302020204" pitchFamily="66" charset="0"/>
              </a:rPr>
              <a:t>atau</a:t>
            </a:r>
            <a:r>
              <a:rPr lang="id-ID" altLang="en-US" sz="2000" b="1">
                <a:latin typeface="Comic Sans MS" panose="030F0702030302020204" pitchFamily="66" charset="0"/>
              </a:rPr>
              <a:t>  suatu kelipatan sederhana daripadanya</a:t>
            </a:r>
            <a:endParaRPr lang="en-US" altLang="en-US" sz="2000" b="1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n-US" altLang="en-US" sz="2000" b="1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n-US" altLang="en-US" sz="2000" b="1">
              <a:latin typeface="Comic Sans MS" panose="030F0702030302020204" pitchFamily="66" charset="0"/>
            </a:endParaRPr>
          </a:p>
          <a:p>
            <a:pPr marL="0" indent="0" algn="just">
              <a:buFont typeface="Wingdings" panose="05000000000000000000" pitchFamily="2" charset="2"/>
              <a:buChar char="q"/>
            </a:pPr>
            <a:r>
              <a:rPr lang="id-ID" altLang="en-US" sz="2000" u="sng">
                <a:solidFill>
                  <a:srgbClr val="FF0000"/>
                </a:solidFill>
                <a:latin typeface="Comic Sans MS" panose="030F0702030302020204" pitchFamily="66" charset="0"/>
              </a:rPr>
              <a:t>HUKUM AVOGADRO</a:t>
            </a:r>
            <a:r>
              <a:rPr lang="id-ID" altLang="en-US" sz="200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d-ID" altLang="en-US" sz="2000">
                <a:latin typeface="Comic Sans MS" panose="030F0702030302020204" pitchFamily="66" charset="0"/>
              </a:rPr>
              <a:t>( Amando Avogadro, 1811)</a:t>
            </a:r>
          </a:p>
          <a:p>
            <a:pPr marL="0" indent="0" algn="just">
              <a:buNone/>
            </a:pPr>
            <a:r>
              <a:rPr lang="id-ID" altLang="en-US" sz="2000">
                <a:latin typeface="Comic Sans MS" panose="030F0702030302020204" pitchFamily="66" charset="0"/>
              </a:rPr>
              <a:t>Pada T dan P yang sama, volume yang sama dari semua gas mengandung jumlah molekul yang sama</a:t>
            </a:r>
            <a:endParaRPr lang="en-GB" altLang="en-US" sz="200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id-ID" altLang="en-US" sz="2000" b="1">
              <a:latin typeface="Comic Sans MS" panose="030F0702030302020204" pitchFamily="66" charset="0"/>
            </a:endParaRPr>
          </a:p>
        </p:txBody>
      </p:sp>
      <p:pic>
        <p:nvPicPr>
          <p:cNvPr id="4" name="Gambar 3">
            <a:extLst>
              <a:ext uri="{FF2B5EF4-FFF2-40B4-BE49-F238E27FC236}">
                <a16:creationId xmlns:a16="http://schemas.microsoft.com/office/drawing/2014/main" id="{C7AE45EB-B076-45CB-AE0F-9B172F7B3F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1204</Words>
  <Application>Microsoft Office PowerPoint</Application>
  <PresentationFormat>Layar Lebar</PresentationFormat>
  <Paragraphs>138</Paragraphs>
  <Slides>12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5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Wingdings</vt:lpstr>
      <vt:lpstr>Tema Office</vt:lpstr>
      <vt:lpstr>STOIKIOMETRI</vt:lpstr>
      <vt:lpstr>4 Hukum Dasar Persenyawaan Kimia :</vt:lpstr>
      <vt:lpstr> HUKUM  KEKEKALAN  MASSA  ( Lavoisier, 1783)</vt:lpstr>
      <vt:lpstr>HUKUM  PERBANDINGAN TETAP ( Proust, 1799)</vt:lpstr>
      <vt:lpstr> Hukum Kelipatan Perbandingan /      Hukum Perbandingan Berganda    ( John Dalton,1803)</vt:lpstr>
      <vt:lpstr>Sambungan………..</vt:lpstr>
      <vt:lpstr> HUKUM PERBANDINGAN TIMBAL BALIK   ( Richter, 1792) </vt:lpstr>
      <vt:lpstr> HUKUM PENYATUAN VOLUME  ( Gay Lussac, 1808)</vt:lpstr>
      <vt:lpstr>HUKUM PERBANDINGAN SETARA</vt:lpstr>
      <vt:lpstr>TEORI ATOM DALTON</vt:lpstr>
      <vt:lpstr>Massa Atom Relatif</vt:lpstr>
      <vt:lpstr>Massa  Molekul Relatif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ASAM DAN BASA</dc:title>
  <dc:creator>Hikmah Cahya Dinniah</dc:creator>
  <cp:lastModifiedBy>Hikmah Cahya Dinniah</cp:lastModifiedBy>
  <cp:revision>4</cp:revision>
  <dcterms:created xsi:type="dcterms:W3CDTF">2020-08-22T03:10:30Z</dcterms:created>
  <dcterms:modified xsi:type="dcterms:W3CDTF">2020-08-22T03:22:01Z</dcterms:modified>
</cp:coreProperties>
</file>